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slideMasters/slideMaster26.xml" ContentType="application/vnd.openxmlformats-officedocument.presentationml.slideMaster+xml"/>
  <Override PartName="/ppt/slides/slide26.xml" ContentType="application/vnd.openxmlformats-officedocument.presentationml.slide+xml"/>
  <Override PartName="/ppt/slideMasters/slideMaster27.xml" ContentType="application/vnd.openxmlformats-officedocument.presentationml.slideMaster+xml"/>
  <Override PartName="/ppt/slides/slide27.xml" ContentType="application/vnd.openxmlformats-officedocument.presentationml.slide+xml"/>
  <Override PartName="/ppt/slideMasters/slideMaster28.xml" ContentType="application/vnd.openxmlformats-officedocument.presentationml.slideMaster+xml"/>
  <Override PartName="/ppt/slides/slide28.xml" ContentType="application/vnd.openxmlformats-officedocument.presentationml.slide+xml"/>
  <Override PartName="/ppt/slideMasters/slideMaster29.xml" ContentType="application/vnd.openxmlformats-officedocument.presentationml.slideMaster+xml"/>
  <Override PartName="/ppt/slides/slide29.xml" ContentType="application/vnd.openxmlformats-officedocument.presentationml.slide+xml"/>
  <Override PartName="/ppt/slideMasters/slideMaster30.xml" ContentType="application/vnd.openxmlformats-officedocument.presentationml.slideMaster+xml"/>
  <Override PartName="/ppt/slides/slide30.xml" ContentType="application/vnd.openxmlformats-officedocument.presentationml.slide+xml"/>
  <Override PartName="/ppt/slideMasters/slideMaster31.xml" ContentType="application/vnd.openxmlformats-officedocument.presentationml.slideMaster+xml"/>
  <Override PartName="/ppt/slides/slide31.xml" ContentType="application/vnd.openxmlformats-officedocument.presentationml.slide+xml"/>
  <Override PartName="/ppt/slideMasters/slideMaster32.xml" ContentType="application/vnd.openxmlformats-officedocument.presentationml.slideMaster+xml"/>
  <Override PartName="/ppt/slides/slide3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Lst>
  <p:notesMasterIdLst>
    <p:notesMasterId r:id="rId34"/>
  </p:notesMasterIdLst>
  <p:sldSz cx="14630400" cy="8229600"/>
  <p:notesSz cx="8229600" cy="14630400"/>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notesMaster" Target="notesMasters/notesMaster1.xml"/><Relationship Id="rId35" Type="http://schemas.openxmlformats.org/officeDocument/2006/relationships/presProps" Target="presProps.xml"/><Relationship Id="rId36" Type="http://schemas.openxmlformats.org/officeDocument/2006/relationships/viewProps" Target="viewProps.xml"/><Relationship Id="rId37" Type="http://schemas.openxmlformats.org/officeDocument/2006/relationships/theme" Target="theme/theme1.xml"/><Relationship Id="rId38"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xml"/>
		</Relationships>
</file>

<file path=ppt/notesSlides/_rels/notesSlide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xml"/>
		</Relationships>
</file>

<file path=ppt/notesSlides/_rels/notesSlide2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8.xml"/>
		</Relationships>
</file>

<file path=ppt/notesSlides/_rels/notesSlide2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9.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3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0.xml"/>
		</Relationships>
</file>

<file path=ppt/notesSlides/_rels/notesSlide3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1.xml"/>
		</Relationships>
</file>

<file path=ppt/notesSlides/_rels/notesSlide3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2.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image" Target="../media/image-1002-1.png"/><Relationship Id="rId2"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MASTER_SLIDE">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slideLayout" Target="../slideLayouts/slideLayout2.xml"/><Relationship Id="rId6"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image" Target="../media/image-10-2.png"/><Relationship Id="rId3" Type="http://schemas.openxmlformats.org/officeDocument/2006/relationships/image" Target="../media/image-10-3.png"/><Relationship Id="rId4" Type="http://schemas.openxmlformats.org/officeDocument/2006/relationships/slideLayout" Target="../slideLayouts/slideLayout2.xml"/><Relationship Id="rId5"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image-11-1.png"/><Relationship Id="rId2" Type="http://schemas.openxmlformats.org/officeDocument/2006/relationships/image" Target="../media/image-11-2.png"/><Relationship Id="rId3" Type="http://schemas.openxmlformats.org/officeDocument/2006/relationships/slideLayout" Target="../slideLayouts/slideLayout2.xml"/><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image-12-1.png"/><Relationship Id="rId2" Type="http://schemas.openxmlformats.org/officeDocument/2006/relationships/image" Target="../media/image-12-2.png"/><Relationship Id="rId3" Type="http://schemas.openxmlformats.org/officeDocument/2006/relationships/slideLayout" Target="../slideLayouts/slideLayout2.xml"/><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image-13-1.png"/><Relationship Id="rId2" Type="http://schemas.openxmlformats.org/officeDocument/2006/relationships/image" Target="../media/image-13-2.png"/><Relationship Id="rId3" Type="http://schemas.openxmlformats.org/officeDocument/2006/relationships/image" Target="../media/image-13-3.png"/><Relationship Id="rId4" Type="http://schemas.openxmlformats.org/officeDocument/2006/relationships/image" Target="../media/image-13-4.png"/><Relationship Id="rId5" Type="http://schemas.openxmlformats.org/officeDocument/2006/relationships/image" Target="../media/image-13-5.png"/><Relationship Id="rId6" Type="http://schemas.openxmlformats.org/officeDocument/2006/relationships/image" Target="../media/image-13-6.png"/><Relationship Id="rId7" Type="http://schemas.openxmlformats.org/officeDocument/2006/relationships/image" Target="../media/image-13-7.png"/><Relationship Id="rId8" Type="http://schemas.openxmlformats.org/officeDocument/2006/relationships/image" Target="../media/image-13-8.png"/><Relationship Id="rId9" Type="http://schemas.openxmlformats.org/officeDocument/2006/relationships/image" Target="../media/image-13-9.png"/><Relationship Id="rId10" Type="http://schemas.openxmlformats.org/officeDocument/2006/relationships/image" Target="../media/image-13-10.png"/><Relationship Id="rId11" Type="http://schemas.openxmlformats.org/officeDocument/2006/relationships/image" Target="../media/image-13-11.png"/><Relationship Id="rId12" Type="http://schemas.openxmlformats.org/officeDocument/2006/relationships/slideLayout" Target="../slideLayouts/slideLayout2.xml"/><Relationship Id="rId1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image-14-1.png"/><Relationship Id="rId2" Type="http://schemas.openxmlformats.org/officeDocument/2006/relationships/image" Target="../media/image-14-2.png"/><Relationship Id="rId3" Type="http://schemas.openxmlformats.org/officeDocument/2006/relationships/image" Target="../media/image-14-3.png"/><Relationship Id="rId4" Type="http://schemas.openxmlformats.org/officeDocument/2006/relationships/slideLayout" Target="../slideLayouts/slideLayout2.xml"/><Relationship Id="rId5"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image-15-1.png"/><Relationship Id="rId2" Type="http://schemas.openxmlformats.org/officeDocument/2006/relationships/image" Target="../media/image-15-2.png"/><Relationship Id="rId3" Type="http://schemas.openxmlformats.org/officeDocument/2006/relationships/image" Target="../media/image-15-3.png"/><Relationship Id="rId4" Type="http://schemas.openxmlformats.org/officeDocument/2006/relationships/slideLayout" Target="../slideLayouts/slideLayout2.xml"/><Relationship Id="rId5"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image-16-1.png"/><Relationship Id="rId2" Type="http://schemas.openxmlformats.org/officeDocument/2006/relationships/image" Target="../media/image-16-2.png"/><Relationship Id="rId3" Type="http://schemas.openxmlformats.org/officeDocument/2006/relationships/image" Target="../media/image-16-3.png"/><Relationship Id="rId4" Type="http://schemas.openxmlformats.org/officeDocument/2006/relationships/image" Target="../media/image-16-4.png"/><Relationship Id="rId5" Type="http://schemas.openxmlformats.org/officeDocument/2006/relationships/image" Target="../media/image-16-5.png"/><Relationship Id="rId6" Type="http://schemas.openxmlformats.org/officeDocument/2006/relationships/image" Target="../media/image-16-6.png"/><Relationship Id="rId7" Type="http://schemas.openxmlformats.org/officeDocument/2006/relationships/slideLayout" Target="../slideLayouts/slideLayout2.xml"/><Relationship Id="rId8"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image-17-1.png"/><Relationship Id="rId2" Type="http://schemas.openxmlformats.org/officeDocument/2006/relationships/image" Target="../media/image-17-2.png"/><Relationship Id="rId3" Type="http://schemas.openxmlformats.org/officeDocument/2006/relationships/slideLayout" Target="../slideLayouts/slideLayout2.xml"/><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image-18-1.png"/><Relationship Id="rId2" Type="http://schemas.openxmlformats.org/officeDocument/2006/relationships/image" Target="../media/image-18-2.png"/><Relationship Id="rId3" Type="http://schemas.openxmlformats.org/officeDocument/2006/relationships/image" Target="../media/image-18-3.png"/><Relationship Id="rId4" Type="http://schemas.openxmlformats.org/officeDocument/2006/relationships/image" Target="../media/image-18-4.png"/><Relationship Id="rId5" Type="http://schemas.openxmlformats.org/officeDocument/2006/relationships/slideLayout" Target="../slideLayouts/slideLayout2.xml"/><Relationship Id="rId6"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image-19-1.png"/><Relationship Id="rId2" Type="http://schemas.openxmlformats.org/officeDocument/2006/relationships/image" Target="../media/image-19-2.png"/><Relationship Id="rId3" Type="http://schemas.openxmlformats.org/officeDocument/2006/relationships/slideLayout" Target="../slideLayouts/slideLayout2.xml"/><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image" Target="../media/image-2-3.png"/><Relationship Id="rId4" Type="http://schemas.openxmlformats.org/officeDocument/2006/relationships/slideLayout" Target="../slideLayouts/slideLayout2.xml"/><Relationship Id="rId5"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image-20-1.png"/><Relationship Id="rId2" Type="http://schemas.openxmlformats.org/officeDocument/2006/relationships/image" Target="../media/image-20-2.png"/><Relationship Id="rId3" Type="http://schemas.openxmlformats.org/officeDocument/2006/relationships/image" Target="../media/image-20-3.png"/><Relationship Id="rId4" Type="http://schemas.openxmlformats.org/officeDocument/2006/relationships/image" Target="../media/image-20-4.png"/><Relationship Id="rId5" Type="http://schemas.openxmlformats.org/officeDocument/2006/relationships/slideLayout" Target="../slideLayouts/slideLayout2.xml"/><Relationship Id="rId6"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image-21-1.png"/><Relationship Id="rId2" Type="http://schemas.openxmlformats.org/officeDocument/2006/relationships/image" Target="../media/image-21-2.png"/><Relationship Id="rId3" Type="http://schemas.openxmlformats.org/officeDocument/2006/relationships/slideLayout" Target="../slideLayouts/slideLayout2.xml"/><Relationship Id="rId4"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image-22-1.png"/><Relationship Id="rId2" Type="http://schemas.openxmlformats.org/officeDocument/2006/relationships/image" Target="../media/image-22-2.png"/><Relationship Id="rId3" Type="http://schemas.openxmlformats.org/officeDocument/2006/relationships/image" Target="../media/image-22-3.png"/><Relationship Id="rId4" Type="http://schemas.openxmlformats.org/officeDocument/2006/relationships/image" Target="../media/image-22-4.png"/><Relationship Id="rId5" Type="http://schemas.openxmlformats.org/officeDocument/2006/relationships/slideLayout" Target="../slideLayouts/slideLayout2.xml"/><Relationship Id="rId6"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image" Target="../media/image-23-1.png"/><Relationship Id="rId2" Type="http://schemas.openxmlformats.org/officeDocument/2006/relationships/slideLayout" Target="../slideLayouts/slideLayout2.xml"/><Relationship Id="rId3"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image" Target="../media/image-24-1.png"/><Relationship Id="rId2" Type="http://schemas.openxmlformats.org/officeDocument/2006/relationships/image" Target="../media/image-24-2.png"/><Relationship Id="rId3" Type="http://schemas.openxmlformats.org/officeDocument/2006/relationships/image" Target="../media/image-24-3.png"/><Relationship Id="rId4" Type="http://schemas.openxmlformats.org/officeDocument/2006/relationships/slideLayout" Target="../slideLayouts/slideLayout2.xml"/><Relationship Id="rId5"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image" Target="../media/image-25-1.png"/><Relationship Id="rId2" Type="http://schemas.openxmlformats.org/officeDocument/2006/relationships/slideLayout" Target="../slideLayouts/slideLayout2.xml"/><Relationship Id="rId3"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image" Target="../media/image-26-1.png"/><Relationship Id="rId2" Type="http://schemas.openxmlformats.org/officeDocument/2006/relationships/image" Target="../media/image-26-2.png"/><Relationship Id="rId3" Type="http://schemas.openxmlformats.org/officeDocument/2006/relationships/image" Target="../media/image-26-3.png"/><Relationship Id="rId4" Type="http://schemas.openxmlformats.org/officeDocument/2006/relationships/slideLayout" Target="../slideLayouts/slideLayout2.xml"/><Relationship Id="rId5"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image" Target="../media/image-27-1.png"/><Relationship Id="rId2" Type="http://schemas.openxmlformats.org/officeDocument/2006/relationships/image" Target="../media/image-27-2.png"/><Relationship Id="rId3" Type="http://schemas.openxmlformats.org/officeDocument/2006/relationships/slideLayout" Target="../slideLayouts/slideLayout2.xml"/><Relationship Id="rId4"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image" Target="../media/image-28-1.png"/><Relationship Id="rId2" Type="http://schemas.openxmlformats.org/officeDocument/2006/relationships/slideLayout" Target="../slideLayouts/slideLayout2.xml"/><Relationship Id="rId3"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image" Target="../media/image-29-1.png"/><Relationship Id="rId2" Type="http://schemas.openxmlformats.org/officeDocument/2006/relationships/image" Target="../media/image-29-2.png"/><Relationship Id="rId3" Type="http://schemas.openxmlformats.org/officeDocument/2006/relationships/image" Target="../media/image-29-3.png"/><Relationship Id="rId4" Type="http://schemas.openxmlformats.org/officeDocument/2006/relationships/image" Target="../media/image-29-4.png"/><Relationship Id="rId5" Type="http://schemas.openxmlformats.org/officeDocument/2006/relationships/image" Target="../media/image-29-5.png"/><Relationship Id="rId6" Type="http://schemas.openxmlformats.org/officeDocument/2006/relationships/image" Target="../media/image-29-6.png"/><Relationship Id="rId7" Type="http://schemas.openxmlformats.org/officeDocument/2006/relationships/image" Target="../media/image-29-7.png"/><Relationship Id="rId8" Type="http://schemas.openxmlformats.org/officeDocument/2006/relationships/image" Target="../media/image-29-8.png"/><Relationship Id="rId9" Type="http://schemas.openxmlformats.org/officeDocument/2006/relationships/image" Target="../media/image-29-9.png"/><Relationship Id="rId10" Type="http://schemas.openxmlformats.org/officeDocument/2006/relationships/image" Target="../media/image-29-10.png"/><Relationship Id="rId11" Type="http://schemas.openxmlformats.org/officeDocument/2006/relationships/image" Target="../media/image-29-11.png"/><Relationship Id="rId12" Type="http://schemas.openxmlformats.org/officeDocument/2006/relationships/slideLayout" Target="../slideLayouts/slideLayout2.xml"/><Relationship Id="rId13"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png"/><Relationship Id="rId4" Type="http://schemas.openxmlformats.org/officeDocument/2006/relationships/slideLayout" Target="../slideLayouts/slideLayout2.xml"/><Relationship Id="rId5"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image" Target="../media/image-30-1.png"/><Relationship Id="rId2" Type="http://schemas.openxmlformats.org/officeDocument/2006/relationships/image" Target="../media/image-30-2.png"/><Relationship Id="rId3" Type="http://schemas.openxmlformats.org/officeDocument/2006/relationships/slideLayout" Target="../slideLayouts/slideLayout2.xml"/><Relationship Id="rId4"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image" Target="../media/image-31-1.png"/><Relationship Id="rId2" Type="http://schemas.openxmlformats.org/officeDocument/2006/relationships/slideLayout" Target="../slideLayouts/slideLayout2.xml"/><Relationship Id="rId3"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image" Target="../media/image-32-1.png"/><Relationship Id="rId2" Type="http://schemas.openxmlformats.org/officeDocument/2006/relationships/image" Target="../media/image-32-2.png"/><Relationship Id="rId3" Type="http://schemas.openxmlformats.org/officeDocument/2006/relationships/slideLayout" Target="../slideLayouts/slideLayout2.xml"/><Relationship Id="rId4" Type="http://schemas.openxmlformats.org/officeDocument/2006/relationships/notesSlide" Target="../notesSlides/notesSlide32.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slideLayout" Target="../slideLayouts/slideLayout2.xml"/><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slideLayout" Target="../slideLayouts/slideLayout2.xml"/><Relationship Id="rId5"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slideLayout" Target="../slideLayouts/slideLayout2.xml"/><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image" Target="../media/image-7-4.png"/><Relationship Id="rId5" Type="http://schemas.openxmlformats.org/officeDocument/2006/relationships/image" Target="../media/image-7-5.png"/><Relationship Id="rId6" Type="http://schemas.openxmlformats.org/officeDocument/2006/relationships/image" Target="../media/image-7-6.png"/><Relationship Id="rId7" Type="http://schemas.openxmlformats.org/officeDocument/2006/relationships/image" Target="../media/image-7-7.png"/><Relationship Id="rId8" Type="http://schemas.openxmlformats.org/officeDocument/2006/relationships/image" Target="../media/image-7-8.png"/><Relationship Id="rId9" Type="http://schemas.openxmlformats.org/officeDocument/2006/relationships/image" Target="../media/image-7-9.png"/><Relationship Id="rId10" Type="http://schemas.openxmlformats.org/officeDocument/2006/relationships/image" Target="../media/image-7-10.png"/><Relationship Id="rId11" Type="http://schemas.openxmlformats.org/officeDocument/2006/relationships/slideLayout" Target="../slideLayouts/slideLayout2.xml"/><Relationship Id="rId1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4" Type="http://schemas.openxmlformats.org/officeDocument/2006/relationships/image" Target="../media/image-8-4.png"/><Relationship Id="rId5" Type="http://schemas.openxmlformats.org/officeDocument/2006/relationships/image" Target="../media/image-8-5.png"/><Relationship Id="rId6" Type="http://schemas.openxmlformats.org/officeDocument/2006/relationships/image" Target="../media/image-8-6.png"/><Relationship Id="rId7" Type="http://schemas.openxmlformats.org/officeDocument/2006/relationships/slideLayout" Target="../slideLayouts/slideLayout2.xml"/><Relationship Id="rId8"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slideLayout" Target="../slideLayouts/slideLayout2.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31168"/>
          </a:xfrm>
          <a:prstGeom prst="rect">
            <a:avLst/>
          </a:prstGeom>
        </p:spPr>
      </p:pic>
      <p:pic>
        <p:nvPicPr>
          <p:cNvPr id="3" name="Image 1" descr="preencoded.png">    </p:cNvPr>
          <p:cNvPicPr>
            <a:picLocks noChangeAspect="1"/>
          </p:cNvPicPr>
          <p:nvPr/>
        </p:nvPicPr>
        <p:blipFill>
          <a:blip r:embed="rId2"/>
          <a:stretch>
            <a:fillRect/>
          </a:stretch>
        </p:blipFill>
        <p:spPr>
          <a:xfrm>
            <a:off x="0" y="0"/>
            <a:ext cx="14630400" cy="3364490"/>
          </a:xfrm>
          <a:prstGeom prst="rect">
            <a:avLst/>
          </a:prstGeom>
        </p:spPr>
      </p:pic>
      <p:pic>
        <p:nvPicPr>
          <p:cNvPr id="4" name="Image 2" descr="preencoded.png">    </p:cNvPr>
          <p:cNvPicPr>
            <a:picLocks noChangeAspect="1"/>
          </p:cNvPicPr>
          <p:nvPr/>
        </p:nvPicPr>
        <p:blipFill>
          <a:blip r:embed="rId3"/>
          <a:stretch>
            <a:fillRect/>
          </a:stretch>
        </p:blipFill>
        <p:spPr>
          <a:xfrm>
            <a:off x="793826" y="6183179"/>
            <a:ext cx="13042748" cy="28232"/>
          </a:xfrm>
          <a:prstGeom prst="rect">
            <a:avLst/>
          </a:prstGeom>
        </p:spPr>
      </p:pic>
      <p:pic>
        <p:nvPicPr>
          <p:cNvPr id="5" name="Image 3" descr="preencoded.png">    </p:cNvPr>
          <p:cNvPicPr>
            <a:picLocks noChangeAspect="1"/>
          </p:cNvPicPr>
          <p:nvPr/>
        </p:nvPicPr>
        <p:blipFill>
          <a:blip r:embed="rId4"/>
          <a:stretch>
            <a:fillRect/>
          </a:stretch>
        </p:blipFill>
        <p:spPr>
          <a:xfrm>
            <a:off x="793826" y="6466478"/>
            <a:ext cx="453475" cy="635022"/>
          </a:xfrm>
          <a:prstGeom prst="rect">
            <a:avLst/>
          </a:prstGeom>
        </p:spPr>
      </p:pic>
      <p:sp>
        <p:nvSpPr>
          <p:cNvPr id="6" name="Text 0"/>
          <p:cNvSpPr/>
          <p:nvPr/>
        </p:nvSpPr>
        <p:spPr>
          <a:xfrm>
            <a:off x="1360621" y="6466478"/>
            <a:ext cx="3367439" cy="396815"/>
          </a:xfrm>
          <a:prstGeom prst="rect">
            <a:avLst/>
          </a:prstGeom>
          <a:noFill/>
          <a:ln/>
        </p:spPr>
        <p:txBody>
          <a:bodyPr wrap="none" lIns="0" tIns="0" rIns="0" bIns="0" rtlCol="0" anchor="ctr"/>
          <a:lstStyle/>
          <a:p>
            <a:pPr algn="l" indent="0" marL="0">
              <a:lnSpc>
                <a:spcPts val="3126"/>
              </a:lnSpc>
              <a:buNone/>
            </a:pPr>
            <a:r>
              <a:rPr lang="en-US" sz="2233" dirty="0">
                <a:solidFill>
                  <a:srgbClr val="000000"/>
                </a:solidFill>
                <a:latin typeface="思源宋体-Regular" pitchFamily="34" charset="0"/>
                <a:ea typeface="思源宋体-Regular" pitchFamily="34" charset="-122"/>
                <a:cs typeface="思源宋体-Regular" pitchFamily="34" charset="-120"/>
              </a:rPr>
              <a:t>Author: Françeska Mataj</a:t>
            </a:r>
            <a:endParaRPr lang="en-US" sz="2233" dirty="0"/>
          </a:p>
        </p:txBody>
      </p:sp>
      <p:sp>
        <p:nvSpPr>
          <p:cNvPr id="7" name="Text 1"/>
          <p:cNvSpPr/>
          <p:nvPr/>
        </p:nvSpPr>
        <p:spPr>
          <a:xfrm>
            <a:off x="1360621" y="6863293"/>
            <a:ext cx="3367439" cy="238207"/>
          </a:xfrm>
          <a:prstGeom prst="rect">
            <a:avLst/>
          </a:prstGeom>
          <a:noFill/>
          <a:ln/>
        </p:spPr>
        <p:txBody>
          <a:bodyPr wrap="none" lIns="0" tIns="0" rIns="0" bIns="0" rtlCol="0" anchor="ctr"/>
          <a:lstStyle/>
          <a:p>
            <a:pPr algn="l" indent="0" marL="0">
              <a:lnSpc>
                <a:spcPts val="1875"/>
              </a:lnSpc>
              <a:buNone/>
            </a:pPr>
            <a:r>
              <a:rPr lang="en-US" sz="1340" dirty="0">
                <a:solidFill>
                  <a:srgbClr val="000000"/>
                </a:solidFill>
                <a:latin typeface="思源宋体-Regular" pitchFamily="34" charset="0"/>
                <a:ea typeface="思源宋体-Regular" pitchFamily="34" charset="-122"/>
                <a:cs typeface="思源宋体-Regular" pitchFamily="34" charset="-120"/>
              </a:rPr>
              <a:t>Created with Pi</a:t>
            </a:r>
            <a:endParaRPr lang="en-US" sz="1340" dirty="0"/>
          </a:p>
        </p:txBody>
      </p:sp>
      <p:sp>
        <p:nvSpPr>
          <p:cNvPr id="8" name="Text 2"/>
          <p:cNvSpPr/>
          <p:nvPr/>
        </p:nvSpPr>
        <p:spPr>
          <a:xfrm>
            <a:off x="793826" y="3971484"/>
            <a:ext cx="13042748" cy="1956628"/>
          </a:xfrm>
          <a:prstGeom prst="rect">
            <a:avLst/>
          </a:prstGeom>
          <a:noFill/>
          <a:ln/>
        </p:spPr>
        <p:txBody>
          <a:bodyPr wrap="square" lIns="0" tIns="0" rIns="0" bIns="0" rtlCol="0" anchor="ctr"/>
          <a:lstStyle/>
          <a:p>
            <a:pPr algn="l" indent="0" marL="0">
              <a:lnSpc>
                <a:spcPts val="7702"/>
              </a:lnSpc>
              <a:buNone/>
            </a:pPr>
            <a:r>
              <a:rPr lang="en-US" sz="6162" dirty="0">
                <a:solidFill>
                  <a:srgbClr val="000000"/>
                </a:solidFill>
                <a:latin typeface="思源宋体-Heavy" pitchFamily="34" charset="0"/>
                <a:ea typeface="思源宋体-Heavy" pitchFamily="34" charset="-122"/>
                <a:cs typeface="思源宋体-Heavy" pitchFamily="34" charset="-120"/>
              </a:rPr>
              <a:t>Analyzing the Mechanics of Consistency</a:t>
            </a:r>
            <a:endParaRPr lang="en-US" sz="6162"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31168"/>
          </a:xfrm>
          <a:prstGeom prst="rect">
            <a:avLst/>
          </a:prstGeom>
        </p:spPr>
      </p:pic>
      <p:pic>
        <p:nvPicPr>
          <p:cNvPr id="3" name="Image 1" descr="preencoded.png">    </p:cNvPr>
          <p:cNvPicPr>
            <a:picLocks noChangeAspect="1"/>
          </p:cNvPicPr>
          <p:nvPr/>
        </p:nvPicPr>
        <p:blipFill>
          <a:blip r:embed="rId2"/>
          <a:stretch>
            <a:fillRect/>
          </a:stretch>
        </p:blipFill>
        <p:spPr>
          <a:xfrm>
            <a:off x="0" y="0"/>
            <a:ext cx="14630400" cy="8231168"/>
          </a:xfrm>
          <a:prstGeom prst="rect">
            <a:avLst/>
          </a:prstGeom>
        </p:spPr>
      </p:pic>
      <p:pic>
        <p:nvPicPr>
          <p:cNvPr id="4" name="Image 2" descr="preencoded.png">    </p:cNvPr>
          <p:cNvPicPr>
            <a:picLocks noChangeAspect="1"/>
          </p:cNvPicPr>
          <p:nvPr/>
        </p:nvPicPr>
        <p:blipFill>
          <a:blip r:embed="rId3"/>
          <a:stretch>
            <a:fillRect/>
          </a:stretch>
        </p:blipFill>
        <p:spPr>
          <a:xfrm>
            <a:off x="793826" y="7005237"/>
            <a:ext cx="13042748" cy="28232"/>
          </a:xfrm>
          <a:prstGeom prst="rect">
            <a:avLst/>
          </a:prstGeom>
        </p:spPr>
      </p:pic>
      <p:sp>
        <p:nvSpPr>
          <p:cNvPr id="5" name="Text 0"/>
          <p:cNvSpPr/>
          <p:nvPr/>
        </p:nvSpPr>
        <p:spPr>
          <a:xfrm>
            <a:off x="806374" y="1181819"/>
            <a:ext cx="7538310" cy="1417673"/>
          </a:xfrm>
          <a:prstGeom prst="rect">
            <a:avLst/>
          </a:prstGeom>
          <a:noFill/>
          <a:ln/>
        </p:spPr>
        <p:txBody>
          <a:bodyPr wrap="none" lIns="0" tIns="0" rIns="0" bIns="0" rtlCol="0" anchor="ctr"/>
          <a:lstStyle/>
          <a:p>
            <a:pPr algn="l" indent="0" marL="0">
              <a:lnSpc>
                <a:spcPts val="11163"/>
              </a:lnSpc>
              <a:buNone/>
            </a:pPr>
            <a:r>
              <a:rPr lang="en-US" sz="8930" dirty="0">
                <a:solidFill>
                  <a:srgbClr val="000000"/>
                </a:solidFill>
                <a:latin typeface="思源宋体-Heavy" pitchFamily="34" charset="0"/>
                <a:ea typeface="思源宋体-Heavy" pitchFamily="34" charset="-122"/>
                <a:cs typeface="思源宋体-Heavy" pitchFamily="34" charset="-120"/>
              </a:rPr>
              <a:t>03</a:t>
            </a:r>
            <a:endParaRPr lang="en-US" sz="8930" dirty="0"/>
          </a:p>
        </p:txBody>
      </p:sp>
      <p:sp>
        <p:nvSpPr>
          <p:cNvPr id="6" name="Text 1"/>
          <p:cNvSpPr/>
          <p:nvPr/>
        </p:nvSpPr>
        <p:spPr>
          <a:xfrm>
            <a:off x="806374" y="2826131"/>
            <a:ext cx="7538310" cy="340155"/>
          </a:xfrm>
          <a:prstGeom prst="rect">
            <a:avLst/>
          </a:prstGeom>
          <a:noFill/>
          <a:ln/>
        </p:spPr>
        <p:txBody>
          <a:bodyPr wrap="none" lIns="0" tIns="0" rIns="0" bIns="0" rtlCol="0" anchor="ctr"/>
          <a:lstStyle/>
          <a:p>
            <a:pPr algn="l" indent="0" marL="0">
              <a:lnSpc>
                <a:spcPts val="2233"/>
              </a:lnSpc>
              <a:buNone/>
            </a:pPr>
            <a:endParaRPr lang="en-US" sz="1786" dirty="0"/>
          </a:p>
        </p:txBody>
      </p:sp>
      <p:sp>
        <p:nvSpPr>
          <p:cNvPr id="7" name="Text 2"/>
          <p:cNvSpPr/>
          <p:nvPr/>
        </p:nvSpPr>
        <p:spPr>
          <a:xfrm>
            <a:off x="793826" y="3660541"/>
            <a:ext cx="13042748" cy="340155"/>
          </a:xfrm>
          <a:prstGeom prst="rect">
            <a:avLst/>
          </a:prstGeom>
          <a:noFill/>
          <a:ln/>
        </p:spPr>
        <p:txBody>
          <a:bodyPr wrap="none" lIns="0" tIns="0" rIns="0" bIns="0" rtlCol="0" anchor="ctr"/>
          <a:lstStyle/>
          <a:p>
            <a:pPr algn="l" indent="0" marL="0">
              <a:lnSpc>
                <a:spcPts val="2233"/>
              </a:lnSpc>
              <a:buNone/>
            </a:pPr>
            <a:endParaRPr lang="en-US" sz="1786" dirty="0"/>
          </a:p>
        </p:txBody>
      </p:sp>
      <p:sp>
        <p:nvSpPr>
          <p:cNvPr id="8" name="Text 3"/>
          <p:cNvSpPr/>
          <p:nvPr/>
        </p:nvSpPr>
        <p:spPr>
          <a:xfrm>
            <a:off x="793826" y="4255763"/>
            <a:ext cx="13042748" cy="340155"/>
          </a:xfrm>
          <a:prstGeom prst="rect">
            <a:avLst/>
          </a:prstGeom>
          <a:noFill/>
          <a:ln/>
        </p:spPr>
        <p:txBody>
          <a:bodyPr wrap="none" lIns="0" tIns="0" rIns="0" bIns="0" rtlCol="0" anchor="ctr"/>
          <a:lstStyle/>
          <a:p>
            <a:pPr algn="l" indent="0" marL="0">
              <a:lnSpc>
                <a:spcPts val="2233"/>
              </a:lnSpc>
              <a:buNone/>
            </a:pPr>
            <a:endParaRPr lang="en-US" sz="1786" dirty="0"/>
          </a:p>
        </p:txBody>
      </p:sp>
      <p:sp>
        <p:nvSpPr>
          <p:cNvPr id="9" name="Text 4"/>
          <p:cNvSpPr/>
          <p:nvPr/>
        </p:nvSpPr>
        <p:spPr>
          <a:xfrm>
            <a:off x="793826" y="4850986"/>
            <a:ext cx="13042748" cy="340155"/>
          </a:xfrm>
          <a:prstGeom prst="rect">
            <a:avLst/>
          </a:prstGeom>
          <a:noFill/>
          <a:ln/>
        </p:spPr>
        <p:txBody>
          <a:bodyPr wrap="none" lIns="0" tIns="0" rIns="0" bIns="0" rtlCol="0" anchor="ctr"/>
          <a:lstStyle/>
          <a:p>
            <a:pPr algn="l" indent="0" marL="0">
              <a:lnSpc>
                <a:spcPts val="2233"/>
              </a:lnSpc>
              <a:buNone/>
            </a:pPr>
            <a:endParaRPr lang="en-US" sz="1786" dirty="0"/>
          </a:p>
        </p:txBody>
      </p:sp>
      <p:sp>
        <p:nvSpPr>
          <p:cNvPr id="10" name="Text 5"/>
          <p:cNvSpPr/>
          <p:nvPr/>
        </p:nvSpPr>
        <p:spPr>
          <a:xfrm>
            <a:off x="793826" y="5446209"/>
            <a:ext cx="13042748" cy="340155"/>
          </a:xfrm>
          <a:prstGeom prst="rect">
            <a:avLst/>
          </a:prstGeom>
          <a:noFill/>
          <a:ln/>
        </p:spPr>
        <p:txBody>
          <a:bodyPr wrap="none" lIns="0" tIns="0" rIns="0" bIns="0" rtlCol="0" anchor="ctr"/>
          <a:lstStyle/>
          <a:p>
            <a:pPr algn="l" indent="0" marL="0">
              <a:lnSpc>
                <a:spcPts val="2233"/>
              </a:lnSpc>
              <a:buNone/>
            </a:pPr>
            <a:endParaRPr lang="en-US" sz="1786" dirty="0"/>
          </a:p>
        </p:txBody>
      </p:sp>
      <p:sp>
        <p:nvSpPr>
          <p:cNvPr id="11" name="Text 6"/>
          <p:cNvSpPr/>
          <p:nvPr/>
        </p:nvSpPr>
        <p:spPr>
          <a:xfrm>
            <a:off x="793826" y="6041431"/>
            <a:ext cx="13042748" cy="708738"/>
          </a:xfrm>
          <a:prstGeom prst="rect">
            <a:avLst/>
          </a:prstGeom>
          <a:noFill/>
          <a:ln/>
        </p:spPr>
        <p:txBody>
          <a:bodyPr wrap="none" lIns="0" tIns="0" rIns="0" bIns="0" rtlCol="0" anchor="ctr"/>
          <a:lstStyle/>
          <a:p>
            <a:pPr algn="l" indent="0" marL="0">
              <a:lnSpc>
                <a:spcPts val="5581"/>
              </a:lnSpc>
              <a:buNone/>
            </a:pPr>
            <a:r>
              <a:rPr lang="en-US" sz="4465" dirty="0">
                <a:solidFill>
                  <a:srgbClr val="000000"/>
                </a:solidFill>
                <a:latin typeface="思源宋体-Heavy" pitchFamily="34" charset="0"/>
                <a:ea typeface="思源宋体-Heavy" pitchFamily="34" charset="-122"/>
                <a:cs typeface="思源宋体-Heavy" pitchFamily="34" charset="-120"/>
              </a:rPr>
              <a:t>Phase 3: The Scientific Root Causes</a:t>
            </a:r>
            <a:endParaRPr lang="en-US" sz="4465" dirty="0"/>
          </a:p>
        </p:txBody>
      </p:sp>
      <p:sp>
        <p:nvSpPr>
          <p:cNvPr id="12" name="Text 7"/>
          <p:cNvSpPr/>
          <p:nvPr/>
        </p:nvSpPr>
        <p:spPr>
          <a:xfrm>
            <a:off x="9024995" y="1181819"/>
            <a:ext cx="4798836" cy="340155"/>
          </a:xfrm>
          <a:prstGeom prst="rect">
            <a:avLst/>
          </a:prstGeom>
          <a:noFill/>
          <a:ln/>
        </p:spPr>
        <p:txBody>
          <a:bodyPr wrap="none" lIns="0" tIns="0" rIns="0" bIns="0" rtlCol="0" anchor="ctr"/>
          <a:lstStyle/>
          <a:p>
            <a:pPr algn="l" indent="0" marL="0">
              <a:lnSpc>
                <a:spcPts val="2233"/>
              </a:lnSpc>
              <a:buNone/>
            </a:pPr>
            <a:endParaRPr lang="en-US" sz="1786"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31168"/>
          </a:xfrm>
          <a:prstGeom prst="rect">
            <a:avLst/>
          </a:prstGeom>
        </p:spPr>
      </p:pic>
      <p:pic>
        <p:nvPicPr>
          <p:cNvPr id="3" name="Image 1" descr="preencoded.png">    </p:cNvPr>
          <p:cNvPicPr>
            <a:picLocks noChangeAspect="1"/>
          </p:cNvPicPr>
          <p:nvPr/>
        </p:nvPicPr>
        <p:blipFill>
          <a:blip r:embed="rId2"/>
          <a:stretch>
            <a:fillRect/>
          </a:stretch>
        </p:blipFill>
        <p:spPr>
          <a:xfrm>
            <a:off x="0" y="0"/>
            <a:ext cx="4974305" cy="8231168"/>
          </a:xfrm>
          <a:prstGeom prst="rect">
            <a:avLst/>
          </a:prstGeom>
        </p:spPr>
      </p:pic>
      <p:sp>
        <p:nvSpPr>
          <p:cNvPr id="4" name="Text 0"/>
          <p:cNvSpPr/>
          <p:nvPr/>
        </p:nvSpPr>
        <p:spPr>
          <a:xfrm>
            <a:off x="5768131" y="991842"/>
            <a:ext cx="8068247" cy="1077126"/>
          </a:xfrm>
          <a:prstGeom prst="rect">
            <a:avLst/>
          </a:prstGeom>
          <a:noFill/>
          <a:ln/>
        </p:spPr>
        <p:txBody>
          <a:bodyPr wrap="square" lIns="0" tIns="0" rIns="0" bIns="0" rtlCol="0" anchor="ctr"/>
          <a:lstStyle/>
          <a:p>
            <a:pPr algn="l" indent="0" marL="0">
              <a:lnSpc>
                <a:spcPts val="4242"/>
              </a:lnSpc>
              <a:buNone/>
            </a:pPr>
            <a:r>
              <a:rPr lang="en-US" sz="3393" dirty="0">
                <a:solidFill>
                  <a:srgbClr val="000000"/>
                </a:solidFill>
                <a:latin typeface="思源宋体-Heavy" pitchFamily="34" charset="0"/>
                <a:ea typeface="思源宋体-Heavy" pitchFamily="34" charset="-122"/>
                <a:cs typeface="思源宋体-Heavy" pitchFamily="34" charset="-120"/>
              </a:rPr>
              <a:t>Focus: The three layers of why we fail.</a:t>
            </a:r>
            <a:endParaRPr lang="en-US" sz="3393" dirty="0"/>
          </a:p>
        </p:txBody>
      </p:sp>
      <p:sp>
        <p:nvSpPr>
          <p:cNvPr id="5" name="Text 1"/>
          <p:cNvSpPr/>
          <p:nvPr/>
        </p:nvSpPr>
        <p:spPr>
          <a:xfrm>
            <a:off x="5768131" y="2311291"/>
            <a:ext cx="8068247" cy="1212207"/>
          </a:xfrm>
          <a:prstGeom prst="rect">
            <a:avLst/>
          </a:prstGeom>
          <a:noFill/>
          <a:ln/>
        </p:spPr>
        <p:txBody>
          <a:bodyPr wrap="square" lIns="0" tIns="0" rIns="0" bIns="0" rtlCol="0" anchor="ctr"/>
          <a:lstStyle/>
          <a:p>
            <a:pPr algn="l" indent="0" marL="0">
              <a:lnSpc>
                <a:spcPts val="3181"/>
              </a:lnSpc>
              <a:buNone/>
            </a:pPr>
            <a:r>
              <a:rPr lang="en-US" sz="2545" dirty="0">
                <a:solidFill>
                  <a:srgbClr val="000000"/>
                </a:solidFill>
                <a:latin typeface="思源宋体-Heavy" pitchFamily="34" charset="0"/>
                <a:ea typeface="思源宋体-Heavy" pitchFamily="34" charset="-122"/>
                <a:cs typeface="思源宋体-Heavy" pitchFamily="34" charset="-120"/>
              </a:rPr>
              <a:t>I. The Physical Layer (Biological Infrastructure) and the Psychology of Executive Function (Mental Layer)</a:t>
            </a:r>
            <a:endParaRPr lang="en-US" sz="2545" dirty="0"/>
          </a:p>
        </p:txBody>
      </p:sp>
      <p:sp>
        <p:nvSpPr>
          <p:cNvPr id="6" name="Text 2"/>
          <p:cNvSpPr/>
          <p:nvPr/>
        </p:nvSpPr>
        <p:spPr>
          <a:xfrm>
            <a:off x="5768131" y="3765822"/>
            <a:ext cx="8068247" cy="3230985"/>
          </a:xfrm>
          <a:prstGeom prst="rect">
            <a:avLst/>
          </a:prstGeom>
          <a:noFill/>
          <a:ln/>
        </p:spPr>
        <p:txBody>
          <a:bodyPr wrap="square" lIns="0" tIns="0" rIns="0" bIns="0" rtlCol="0" anchor="ctr"/>
          <a:lstStyle/>
          <a:p>
            <a:pPr algn="l" indent="0" marL="0">
              <a:lnSpc>
                <a:spcPts val="2121"/>
              </a:lnSpc>
              <a:buNone/>
            </a:pPr>
            <a:r>
              <a:rPr lang="en-US" sz="1697" dirty="0">
                <a:solidFill>
                  <a:srgbClr val="000000"/>
                </a:solidFill>
                <a:latin typeface="思源宋体-Regular" pitchFamily="34" charset="0"/>
                <a:ea typeface="思源宋体-Regular" pitchFamily="34" charset="-122"/>
                <a:cs typeface="思源宋体-Regular" pitchFamily="34" charset="-120"/>
              </a:rPr>
              <a:t>Concentration is a physical process managed by the Prefrontal Cortex.</a:t>
            </a:r>
            <a:endParaRPr lang="en-US" sz="1697" dirty="0"/>
          </a:p>
          <a:p>
            <a:pPr algn="l" indent="0" marL="0">
              <a:lnSpc>
                <a:spcPts val="2121"/>
              </a:lnSpc>
              <a:buNone/>
            </a:pPr>
            <a:r>
              <a:rPr lang="en-US" sz="1697" dirty="0">
                <a:solidFill>
                  <a:srgbClr val="000000"/>
                </a:solidFill>
                <a:latin typeface="思源宋体-Regular" pitchFamily="34" charset="0"/>
                <a:ea typeface="思源宋体-Regular" pitchFamily="34" charset="-122"/>
                <a:cs typeface="思源宋体-Regular" pitchFamily="34" charset="-120"/>
              </a:rPr>
              <a:t>- Sleep &amp; Stress: Deprivation reduces activity in this region, while cortisol (stress) triggers "threat scanning," making focus on non-urgent tasks biologically difficult.</a:t>
            </a:r>
            <a:endParaRPr lang="en-US" sz="1697" dirty="0"/>
          </a:p>
          <a:p>
            <a:pPr algn="l" indent="0" marL="0">
              <a:lnSpc>
                <a:spcPts val="2121"/>
              </a:lnSpc>
              <a:buNone/>
            </a:pPr>
            <a:r>
              <a:rPr lang="en-US" sz="1697" dirty="0">
                <a:solidFill>
                  <a:srgbClr val="000000"/>
                </a:solidFill>
                <a:latin typeface="思源宋体-Regular" pitchFamily="34" charset="0"/>
                <a:ea typeface="思源宋体-Regular" pitchFamily="34" charset="-122"/>
                <a:cs typeface="思源宋体-Regular" pitchFamily="34" charset="-120"/>
              </a:rPr>
              <a:t>- Nutrients: Deficiencies in B12, Iron, or Lithium directly impair cognitive speed and memory formation.</a:t>
            </a:r>
            <a:endParaRPr lang="en-US" sz="1697" dirty="0"/>
          </a:p>
          <a:p>
            <a:pPr algn="l" indent="0" marL="0">
              <a:lnSpc>
                <a:spcPts val="2121"/>
              </a:lnSpc>
              <a:buNone/>
            </a:pPr>
            <a:r>
              <a:rPr lang="en-US" sz="1697" dirty="0">
                <a:solidFill>
                  <a:srgbClr val="000000"/>
                </a:solidFill>
                <a:latin typeface="思源宋体-Regular" pitchFamily="34" charset="0"/>
                <a:ea typeface="思源宋体-Regular" pitchFamily="34" charset="-122"/>
                <a:cs typeface="思源宋体-Regular" pitchFamily="34" charset="-120"/>
              </a:rPr>
              <a:t>- The Dopamine Loop: Digital distractions deliver short-term dopamine, training the brain to reject the "slow-burn" reward of consistency.</a:t>
            </a:r>
            <a:endParaRPr lang="en-US" sz="1697" dirty="0"/>
          </a:p>
          <a:p>
            <a:pPr algn="l" indent="0" marL="0">
              <a:lnSpc>
                <a:spcPts val="2121"/>
              </a:lnSpc>
              <a:buNone/>
            </a:pPr>
            <a:r>
              <a:rPr lang="en-US" sz="1697" dirty="0">
                <a:solidFill>
                  <a:srgbClr val="000000"/>
                </a:solidFill>
                <a:latin typeface="思源宋体-Regular" pitchFamily="34" charset="0"/>
                <a:ea typeface="思源宋体-Regular" pitchFamily="34" charset="-122"/>
                <a:cs typeface="思源宋体-Regular" pitchFamily="34" charset="-120"/>
              </a:rPr>
              <a:t>- The Switching Cost: Multitasking incurs a mental energy tax, depleting the resources needed for deep work.</a:t>
            </a:r>
            <a:endParaRPr lang="en-US" sz="1697"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31168"/>
          </a:xfrm>
          <a:prstGeom prst="rect">
            <a:avLst/>
          </a:prstGeom>
        </p:spPr>
      </p:pic>
      <p:pic>
        <p:nvPicPr>
          <p:cNvPr id="3" name="Image 1" descr="preencoded.png">    </p:cNvPr>
          <p:cNvPicPr>
            <a:picLocks noChangeAspect="1"/>
          </p:cNvPicPr>
          <p:nvPr/>
        </p:nvPicPr>
        <p:blipFill>
          <a:blip r:embed="rId2"/>
          <a:stretch>
            <a:fillRect/>
          </a:stretch>
        </p:blipFill>
        <p:spPr>
          <a:xfrm>
            <a:off x="0" y="0"/>
            <a:ext cx="4974305" cy="8231168"/>
          </a:xfrm>
          <a:prstGeom prst="rect">
            <a:avLst/>
          </a:prstGeom>
        </p:spPr>
      </p:pic>
      <p:sp>
        <p:nvSpPr>
          <p:cNvPr id="4" name="Text 0"/>
          <p:cNvSpPr/>
          <p:nvPr/>
        </p:nvSpPr>
        <p:spPr>
          <a:xfrm>
            <a:off x="5768131" y="1069479"/>
            <a:ext cx="8068247" cy="425047"/>
          </a:xfrm>
          <a:prstGeom prst="rect">
            <a:avLst/>
          </a:prstGeom>
          <a:noFill/>
          <a:ln/>
        </p:spPr>
        <p:txBody>
          <a:bodyPr wrap="none" lIns="0" tIns="0" rIns="0" bIns="0" rtlCol="0" anchor="ctr"/>
          <a:lstStyle/>
          <a:p>
            <a:pPr algn="l" indent="0" marL="0">
              <a:lnSpc>
                <a:spcPts val="3349"/>
              </a:lnSpc>
              <a:buNone/>
            </a:pPr>
            <a:r>
              <a:rPr lang="en-US" sz="2679" dirty="0">
                <a:solidFill>
                  <a:srgbClr val="000000"/>
                </a:solidFill>
                <a:latin typeface="思源宋体-Heavy" pitchFamily="34" charset="0"/>
                <a:ea typeface="思源宋体-Heavy" pitchFamily="34" charset="-122"/>
                <a:cs typeface="思源宋体-Heavy" pitchFamily="34" charset="-120"/>
              </a:rPr>
              <a:t>Focus: The three layers of why we fail.</a:t>
            </a:r>
            <a:endParaRPr lang="en-US" sz="2679" dirty="0"/>
          </a:p>
        </p:txBody>
      </p:sp>
      <p:sp>
        <p:nvSpPr>
          <p:cNvPr id="5" name="Text 1"/>
          <p:cNvSpPr/>
          <p:nvPr/>
        </p:nvSpPr>
        <p:spPr>
          <a:xfrm>
            <a:off x="5768131" y="1685876"/>
            <a:ext cx="8068247" cy="318981"/>
          </a:xfrm>
          <a:prstGeom prst="rect">
            <a:avLst/>
          </a:prstGeom>
          <a:noFill/>
          <a:ln/>
        </p:spPr>
        <p:txBody>
          <a:bodyPr wrap="none" lIns="0" tIns="0" rIns="0" bIns="0" rtlCol="0" anchor="ctr"/>
          <a:lstStyle/>
          <a:p>
            <a:pPr algn="l" indent="0" marL="0">
              <a:lnSpc>
                <a:spcPts val="2512"/>
              </a:lnSpc>
              <a:buNone/>
            </a:pPr>
            <a:r>
              <a:rPr lang="en-US" sz="2009" dirty="0">
                <a:solidFill>
                  <a:srgbClr val="000000"/>
                </a:solidFill>
                <a:latin typeface="思源宋体-Heavy" pitchFamily="34" charset="0"/>
                <a:ea typeface="思源宋体-Heavy" pitchFamily="34" charset="-122"/>
                <a:cs typeface="思源宋体-Heavy" pitchFamily="34" charset="-120"/>
              </a:rPr>
              <a:t>II. The Psychological Layer (The 7 Cognitive Biases)</a:t>
            </a:r>
            <a:endParaRPr lang="en-US" sz="2009" dirty="0"/>
          </a:p>
        </p:txBody>
      </p:sp>
      <p:sp>
        <p:nvSpPr>
          <p:cNvPr id="6" name="Text 2"/>
          <p:cNvSpPr/>
          <p:nvPr/>
        </p:nvSpPr>
        <p:spPr>
          <a:xfrm>
            <a:off x="5938110" y="2366186"/>
            <a:ext cx="2236006" cy="531701"/>
          </a:xfrm>
          <a:prstGeom prst="rect">
            <a:avLst/>
          </a:prstGeom>
          <a:noFill/>
          <a:ln/>
        </p:spPr>
        <p:txBody>
          <a:bodyPr wrap="square" lIns="0" tIns="0" rIns="0" bIns="0" rtlCol="0" anchor="ctr"/>
          <a:lstStyle/>
          <a:p>
            <a:pPr algn="l" indent="0" marL="0">
              <a:lnSpc>
                <a:spcPts val="2093"/>
              </a:lnSpc>
              <a:buNone/>
            </a:pPr>
            <a:r>
              <a:rPr lang="en-US" sz="1674" dirty="0">
                <a:solidFill>
                  <a:srgbClr val="000000"/>
                </a:solidFill>
                <a:latin typeface="思源宋体-Regular" pitchFamily="34" charset="0"/>
                <a:ea typeface="思源宋体-Regular" pitchFamily="34" charset="-122"/>
                <a:cs typeface="思源宋体-Regular" pitchFamily="34" charset="-120"/>
              </a:rPr>
              <a:t>The Mere Urgency Effect</a:t>
            </a:r>
            <a:endParaRPr lang="en-US" sz="1674" dirty="0"/>
          </a:p>
        </p:txBody>
      </p:sp>
      <p:sp>
        <p:nvSpPr>
          <p:cNvPr id="7" name="Text 3"/>
          <p:cNvSpPr/>
          <p:nvPr/>
        </p:nvSpPr>
        <p:spPr>
          <a:xfrm>
            <a:off x="5938110" y="2979446"/>
            <a:ext cx="2236006" cy="510527"/>
          </a:xfrm>
          <a:prstGeom prst="rect">
            <a:avLst/>
          </a:prstGeom>
          <a:noFill/>
          <a:ln/>
        </p:spPr>
        <p:txBody>
          <a:bodyPr wrap="square" lIns="0" tIns="0" rIns="0" bIns="0" rtlCol="0" anchor="ctr"/>
          <a:lstStyle/>
          <a:p>
            <a:pPr algn="l" indent="0" marL="0">
              <a:lnSpc>
                <a:spcPts val="1674"/>
              </a:lnSpc>
              <a:buNone/>
            </a:pPr>
            <a:r>
              <a:rPr lang="en-US" sz="1340" dirty="0">
                <a:solidFill>
                  <a:srgbClr val="000000"/>
                </a:solidFill>
                <a:latin typeface="思源宋体-Regular" pitchFamily="34" charset="0"/>
                <a:ea typeface="思源宋体-Regular" pitchFamily="34" charset="-122"/>
                <a:cs typeface="思源宋体-Regular" pitchFamily="34" charset="-120"/>
              </a:rPr>
              <a:t>Choosing "ping" emails over impactful goals.</a:t>
            </a:r>
            <a:endParaRPr lang="en-US" sz="1340" dirty="0"/>
          </a:p>
        </p:txBody>
      </p:sp>
      <p:sp>
        <p:nvSpPr>
          <p:cNvPr id="8" name="Text 4"/>
          <p:cNvSpPr/>
          <p:nvPr/>
        </p:nvSpPr>
        <p:spPr>
          <a:xfrm>
            <a:off x="5938110" y="3999912"/>
            <a:ext cx="2236006" cy="265850"/>
          </a:xfrm>
          <a:prstGeom prst="rect">
            <a:avLst/>
          </a:prstGeom>
          <a:noFill/>
          <a:ln/>
        </p:spPr>
        <p:txBody>
          <a:bodyPr wrap="none" lIns="0" tIns="0" rIns="0" bIns="0" rtlCol="0" anchor="ctr"/>
          <a:lstStyle/>
          <a:p>
            <a:pPr algn="l" indent="0" marL="0">
              <a:lnSpc>
                <a:spcPts val="2093"/>
              </a:lnSpc>
              <a:buNone/>
            </a:pPr>
            <a:r>
              <a:rPr lang="en-US" sz="1674" dirty="0">
                <a:solidFill>
                  <a:srgbClr val="000000"/>
                </a:solidFill>
                <a:latin typeface="思源宋体-Regular" pitchFamily="34" charset="0"/>
                <a:ea typeface="思源宋体-Regular" pitchFamily="34" charset="-122"/>
                <a:cs typeface="思源宋体-Regular" pitchFamily="34" charset="-120"/>
              </a:rPr>
              <a:t>The Sunk Cost Fallacy</a:t>
            </a:r>
            <a:endParaRPr lang="en-US" sz="1674" dirty="0"/>
          </a:p>
        </p:txBody>
      </p:sp>
      <p:sp>
        <p:nvSpPr>
          <p:cNvPr id="9" name="Text 5"/>
          <p:cNvSpPr/>
          <p:nvPr/>
        </p:nvSpPr>
        <p:spPr>
          <a:xfrm>
            <a:off x="5938110" y="4347321"/>
            <a:ext cx="2236006" cy="1021054"/>
          </a:xfrm>
          <a:prstGeom prst="rect">
            <a:avLst/>
          </a:prstGeom>
          <a:noFill/>
          <a:ln/>
        </p:spPr>
        <p:txBody>
          <a:bodyPr wrap="square" lIns="0" tIns="0" rIns="0" bIns="0" rtlCol="0" anchor="ctr"/>
          <a:lstStyle/>
          <a:p>
            <a:pPr algn="l" indent="0" marL="0">
              <a:lnSpc>
                <a:spcPts val="1674"/>
              </a:lnSpc>
              <a:buNone/>
            </a:pPr>
            <a:r>
              <a:rPr lang="en-US" sz="1340" dirty="0">
                <a:solidFill>
                  <a:srgbClr val="000000"/>
                </a:solidFill>
                <a:latin typeface="思源宋体-Regular" pitchFamily="34" charset="0"/>
                <a:ea typeface="思源宋体-Regular" pitchFamily="34" charset="-122"/>
                <a:cs typeface="思源宋体-Regular" pitchFamily="34" charset="-120"/>
              </a:rPr>
              <a:t>Continuing a "terrible book" or career just because of past investment.</a:t>
            </a:r>
            <a:endParaRPr lang="en-US" sz="1340" dirty="0"/>
          </a:p>
        </p:txBody>
      </p:sp>
      <p:sp>
        <p:nvSpPr>
          <p:cNvPr id="10" name="Text 6"/>
          <p:cNvSpPr/>
          <p:nvPr/>
        </p:nvSpPr>
        <p:spPr>
          <a:xfrm>
            <a:off x="5938110" y="5878314"/>
            <a:ext cx="2236006" cy="265850"/>
          </a:xfrm>
          <a:prstGeom prst="rect">
            <a:avLst/>
          </a:prstGeom>
          <a:noFill/>
          <a:ln/>
        </p:spPr>
        <p:txBody>
          <a:bodyPr wrap="none" lIns="0" tIns="0" rIns="0" bIns="0" rtlCol="0" anchor="ctr"/>
          <a:lstStyle/>
          <a:p>
            <a:pPr algn="l" indent="0" marL="0">
              <a:lnSpc>
                <a:spcPts val="2093"/>
              </a:lnSpc>
              <a:buNone/>
            </a:pPr>
            <a:r>
              <a:rPr lang="en-US" sz="1674" dirty="0">
                <a:solidFill>
                  <a:srgbClr val="000000"/>
                </a:solidFill>
                <a:latin typeface="思源宋体-Regular" pitchFamily="34" charset="0"/>
                <a:ea typeface="思源宋体-Regular" pitchFamily="34" charset="-122"/>
                <a:cs typeface="思源宋体-Regular" pitchFamily="34" charset="-120"/>
              </a:rPr>
              <a:t>Hedonic Adaptation</a:t>
            </a:r>
            <a:endParaRPr lang="en-US" sz="1674" dirty="0"/>
          </a:p>
        </p:txBody>
      </p:sp>
      <p:sp>
        <p:nvSpPr>
          <p:cNvPr id="11" name="Text 7"/>
          <p:cNvSpPr/>
          <p:nvPr/>
        </p:nvSpPr>
        <p:spPr>
          <a:xfrm>
            <a:off x="5938110" y="6225723"/>
            <a:ext cx="2236006" cy="765790"/>
          </a:xfrm>
          <a:prstGeom prst="rect">
            <a:avLst/>
          </a:prstGeom>
          <a:noFill/>
          <a:ln/>
        </p:spPr>
        <p:txBody>
          <a:bodyPr wrap="square" lIns="0" tIns="0" rIns="0" bIns="0" rtlCol="0" anchor="ctr"/>
          <a:lstStyle/>
          <a:p>
            <a:pPr algn="l" indent="0" marL="0">
              <a:lnSpc>
                <a:spcPts val="1674"/>
              </a:lnSpc>
              <a:buNone/>
            </a:pPr>
            <a:r>
              <a:rPr lang="en-US" sz="1340" dirty="0">
                <a:solidFill>
                  <a:srgbClr val="000000"/>
                </a:solidFill>
                <a:latin typeface="思源宋体-Regular" pitchFamily="34" charset="0"/>
                <a:ea typeface="思源宋体-Regular" pitchFamily="34" charset="-122"/>
                <a:cs typeface="思源宋体-Regular" pitchFamily="34" charset="-120"/>
              </a:rPr>
              <a:t>Striving for goals that provide only temporary happiness.</a:t>
            </a:r>
            <a:endParaRPr lang="en-US" sz="1340" dirty="0"/>
          </a:p>
        </p:txBody>
      </p:sp>
      <p:sp>
        <p:nvSpPr>
          <p:cNvPr id="12" name="Text 8"/>
          <p:cNvSpPr/>
          <p:nvPr/>
        </p:nvSpPr>
        <p:spPr>
          <a:xfrm>
            <a:off x="8684055" y="2366186"/>
            <a:ext cx="2236202" cy="265850"/>
          </a:xfrm>
          <a:prstGeom prst="rect">
            <a:avLst/>
          </a:prstGeom>
          <a:noFill/>
          <a:ln/>
        </p:spPr>
        <p:txBody>
          <a:bodyPr wrap="none" lIns="0" tIns="0" rIns="0" bIns="0" rtlCol="0" anchor="ctr"/>
          <a:lstStyle/>
          <a:p>
            <a:pPr algn="l" indent="0" marL="0">
              <a:lnSpc>
                <a:spcPts val="2093"/>
              </a:lnSpc>
              <a:buNone/>
            </a:pPr>
            <a:r>
              <a:rPr lang="en-US" sz="1674" dirty="0">
                <a:solidFill>
                  <a:srgbClr val="000000"/>
                </a:solidFill>
                <a:latin typeface="思源宋体-Regular" pitchFamily="34" charset="0"/>
                <a:ea typeface="思源宋体-Regular" pitchFamily="34" charset="-122"/>
                <a:cs typeface="思源宋体-Regular" pitchFamily="34" charset="-120"/>
              </a:rPr>
              <a:t>The Zeigarnik Effect</a:t>
            </a:r>
            <a:endParaRPr lang="en-US" sz="1674" dirty="0"/>
          </a:p>
        </p:txBody>
      </p:sp>
      <p:sp>
        <p:nvSpPr>
          <p:cNvPr id="13" name="Text 9"/>
          <p:cNvSpPr/>
          <p:nvPr/>
        </p:nvSpPr>
        <p:spPr>
          <a:xfrm>
            <a:off x="8684055" y="2713596"/>
            <a:ext cx="2236202" cy="765790"/>
          </a:xfrm>
          <a:prstGeom prst="rect">
            <a:avLst/>
          </a:prstGeom>
          <a:noFill/>
          <a:ln/>
        </p:spPr>
        <p:txBody>
          <a:bodyPr wrap="square" lIns="0" tIns="0" rIns="0" bIns="0" rtlCol="0" anchor="ctr"/>
          <a:lstStyle/>
          <a:p>
            <a:pPr algn="l" indent="0" marL="0">
              <a:lnSpc>
                <a:spcPts val="1674"/>
              </a:lnSpc>
              <a:buNone/>
            </a:pPr>
            <a:r>
              <a:rPr lang="en-US" sz="1340" dirty="0">
                <a:solidFill>
                  <a:srgbClr val="000000"/>
                </a:solidFill>
                <a:latin typeface="思源宋体-Regular" pitchFamily="34" charset="0"/>
                <a:ea typeface="思源宋体-Regular" pitchFamily="34" charset="-122"/>
                <a:cs typeface="思源宋体-Regular" pitchFamily="34" charset="-120"/>
              </a:rPr>
              <a:t>Brain-stored reminders of unfinished work that split focus.</a:t>
            </a:r>
            <a:endParaRPr lang="en-US" sz="1340" dirty="0"/>
          </a:p>
        </p:txBody>
      </p:sp>
      <p:sp>
        <p:nvSpPr>
          <p:cNvPr id="14" name="Text 10"/>
          <p:cNvSpPr/>
          <p:nvPr/>
        </p:nvSpPr>
        <p:spPr>
          <a:xfrm>
            <a:off x="8684055" y="3999912"/>
            <a:ext cx="2236202" cy="265850"/>
          </a:xfrm>
          <a:prstGeom prst="rect">
            <a:avLst/>
          </a:prstGeom>
          <a:noFill/>
          <a:ln/>
        </p:spPr>
        <p:txBody>
          <a:bodyPr wrap="none" lIns="0" tIns="0" rIns="0" bIns="0" rtlCol="0" anchor="ctr"/>
          <a:lstStyle/>
          <a:p>
            <a:pPr algn="l" indent="0" marL="0">
              <a:lnSpc>
                <a:spcPts val="2093"/>
              </a:lnSpc>
              <a:buNone/>
            </a:pPr>
            <a:r>
              <a:rPr lang="en-US" sz="1674" dirty="0">
                <a:solidFill>
                  <a:srgbClr val="000000"/>
                </a:solidFill>
                <a:latin typeface="思源宋体-Regular" pitchFamily="34" charset="0"/>
                <a:ea typeface="思源宋体-Regular" pitchFamily="34" charset="-122"/>
                <a:cs typeface="思源宋体-Regular" pitchFamily="34" charset="-120"/>
              </a:rPr>
              <a:t>Present Bias</a:t>
            </a:r>
            <a:endParaRPr lang="en-US" sz="1674" dirty="0"/>
          </a:p>
        </p:txBody>
      </p:sp>
      <p:sp>
        <p:nvSpPr>
          <p:cNvPr id="15" name="Text 11"/>
          <p:cNvSpPr/>
          <p:nvPr/>
        </p:nvSpPr>
        <p:spPr>
          <a:xfrm>
            <a:off x="8684055" y="4347321"/>
            <a:ext cx="2236202" cy="765790"/>
          </a:xfrm>
          <a:prstGeom prst="rect">
            <a:avLst/>
          </a:prstGeom>
          <a:noFill/>
          <a:ln/>
        </p:spPr>
        <p:txBody>
          <a:bodyPr wrap="square" lIns="0" tIns="0" rIns="0" bIns="0" rtlCol="0" anchor="ctr"/>
          <a:lstStyle/>
          <a:p>
            <a:pPr algn="l" indent="0" marL="0">
              <a:lnSpc>
                <a:spcPts val="1674"/>
              </a:lnSpc>
              <a:buNone/>
            </a:pPr>
            <a:r>
              <a:rPr lang="en-US" sz="1340" dirty="0">
                <a:solidFill>
                  <a:srgbClr val="000000"/>
                </a:solidFill>
                <a:latin typeface="思源宋体-Regular" pitchFamily="34" charset="0"/>
                <a:ea typeface="思源宋体-Regular" pitchFamily="34" charset="-122"/>
                <a:cs typeface="思源宋体-Regular" pitchFamily="34" charset="-120"/>
              </a:rPr>
              <a:t>Prioritizing immediate rewards (video games) over future success.</a:t>
            </a:r>
            <a:endParaRPr lang="en-US" sz="1340" dirty="0"/>
          </a:p>
        </p:txBody>
      </p:sp>
      <p:sp>
        <p:nvSpPr>
          <p:cNvPr id="16" name="Text 12"/>
          <p:cNvSpPr/>
          <p:nvPr/>
        </p:nvSpPr>
        <p:spPr>
          <a:xfrm>
            <a:off x="11430196" y="2366186"/>
            <a:ext cx="2236202" cy="265850"/>
          </a:xfrm>
          <a:prstGeom prst="rect">
            <a:avLst/>
          </a:prstGeom>
          <a:noFill/>
          <a:ln/>
        </p:spPr>
        <p:txBody>
          <a:bodyPr wrap="none" lIns="0" tIns="0" rIns="0" bIns="0" rtlCol="0" anchor="ctr"/>
          <a:lstStyle/>
          <a:p>
            <a:pPr algn="l" indent="0" marL="0">
              <a:lnSpc>
                <a:spcPts val="2093"/>
              </a:lnSpc>
              <a:buNone/>
            </a:pPr>
            <a:r>
              <a:rPr lang="en-US" sz="1674" dirty="0">
                <a:solidFill>
                  <a:srgbClr val="000000"/>
                </a:solidFill>
                <a:latin typeface="思源宋体-Regular" pitchFamily="34" charset="0"/>
                <a:ea typeface="思源宋体-Regular" pitchFamily="34" charset="-122"/>
                <a:cs typeface="思源宋体-Regular" pitchFamily="34" charset="-120"/>
              </a:rPr>
              <a:t>The Planning Fallacy</a:t>
            </a:r>
            <a:endParaRPr lang="en-US" sz="1674" dirty="0"/>
          </a:p>
        </p:txBody>
      </p:sp>
      <p:sp>
        <p:nvSpPr>
          <p:cNvPr id="17" name="Text 13"/>
          <p:cNvSpPr/>
          <p:nvPr/>
        </p:nvSpPr>
        <p:spPr>
          <a:xfrm>
            <a:off x="11430196" y="2713596"/>
            <a:ext cx="2236202" cy="510527"/>
          </a:xfrm>
          <a:prstGeom prst="rect">
            <a:avLst/>
          </a:prstGeom>
          <a:noFill/>
          <a:ln/>
        </p:spPr>
        <p:txBody>
          <a:bodyPr wrap="square" lIns="0" tIns="0" rIns="0" bIns="0" rtlCol="0" anchor="ctr"/>
          <a:lstStyle/>
          <a:p>
            <a:pPr algn="l" indent="0" marL="0">
              <a:lnSpc>
                <a:spcPts val="1674"/>
              </a:lnSpc>
              <a:buNone/>
            </a:pPr>
            <a:r>
              <a:rPr lang="en-US" sz="1340" dirty="0">
                <a:solidFill>
                  <a:srgbClr val="000000"/>
                </a:solidFill>
                <a:latin typeface="思源宋体-Regular" pitchFamily="34" charset="0"/>
                <a:ea typeface="思源宋体-Regular" pitchFamily="34" charset="-122"/>
                <a:cs typeface="思源宋体-Regular" pitchFamily="34" charset="-120"/>
              </a:rPr>
              <a:t>Underestimating timelines despite past delays.</a:t>
            </a:r>
            <a:endParaRPr lang="en-US" sz="1340" dirty="0"/>
          </a:p>
        </p:txBody>
      </p:sp>
      <p:sp>
        <p:nvSpPr>
          <p:cNvPr id="18" name="Text 14"/>
          <p:cNvSpPr/>
          <p:nvPr/>
        </p:nvSpPr>
        <p:spPr>
          <a:xfrm>
            <a:off x="11430196" y="3999912"/>
            <a:ext cx="2236202" cy="265850"/>
          </a:xfrm>
          <a:prstGeom prst="rect">
            <a:avLst/>
          </a:prstGeom>
          <a:noFill/>
          <a:ln/>
        </p:spPr>
        <p:txBody>
          <a:bodyPr wrap="none" lIns="0" tIns="0" rIns="0" bIns="0" rtlCol="0" anchor="ctr"/>
          <a:lstStyle/>
          <a:p>
            <a:pPr algn="l" indent="0" marL="0">
              <a:lnSpc>
                <a:spcPts val="2093"/>
              </a:lnSpc>
              <a:buNone/>
            </a:pPr>
            <a:r>
              <a:rPr lang="en-US" sz="1674" dirty="0">
                <a:solidFill>
                  <a:srgbClr val="000000"/>
                </a:solidFill>
                <a:latin typeface="思源宋体-Regular" pitchFamily="34" charset="0"/>
                <a:ea typeface="思源宋体-Regular" pitchFamily="34" charset="-122"/>
                <a:cs typeface="思源宋体-Regular" pitchFamily="34" charset="-120"/>
              </a:rPr>
              <a:t>Complexity Bias</a:t>
            </a:r>
            <a:endParaRPr lang="en-US" sz="1674" dirty="0"/>
          </a:p>
        </p:txBody>
      </p:sp>
      <p:sp>
        <p:nvSpPr>
          <p:cNvPr id="19" name="Text 15"/>
          <p:cNvSpPr/>
          <p:nvPr/>
        </p:nvSpPr>
        <p:spPr>
          <a:xfrm>
            <a:off x="11430196" y="4347321"/>
            <a:ext cx="2236202" cy="765790"/>
          </a:xfrm>
          <a:prstGeom prst="rect">
            <a:avLst/>
          </a:prstGeom>
          <a:noFill/>
          <a:ln/>
        </p:spPr>
        <p:txBody>
          <a:bodyPr wrap="square" lIns="0" tIns="0" rIns="0" bIns="0" rtlCol="0" anchor="ctr"/>
          <a:lstStyle/>
          <a:p>
            <a:pPr algn="l" indent="0" marL="0">
              <a:lnSpc>
                <a:spcPts val="1674"/>
              </a:lnSpc>
              <a:buNone/>
            </a:pPr>
            <a:r>
              <a:rPr lang="en-US" sz="1340" dirty="0">
                <a:solidFill>
                  <a:srgbClr val="000000"/>
                </a:solidFill>
                <a:latin typeface="思源宋体-Regular" pitchFamily="34" charset="0"/>
                <a:ea typeface="思源宋体-Regular" pitchFamily="34" charset="-122"/>
                <a:cs typeface="思源宋体-Regular" pitchFamily="34" charset="-120"/>
              </a:rPr>
              <a:t>Choosing a complex system (like GTD) over simple, executable tasks.</a:t>
            </a:r>
            <a:endParaRPr lang="en-US" sz="134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31168"/>
          </a:xfrm>
          <a:prstGeom prst="rect">
            <a:avLst/>
          </a:prstGeom>
        </p:spPr>
      </p:pic>
      <p:pic>
        <p:nvPicPr>
          <p:cNvPr id="3" name="Image 1" descr="preencoded.png">    </p:cNvPr>
          <p:cNvPicPr>
            <a:picLocks noChangeAspect="1"/>
          </p:cNvPicPr>
          <p:nvPr/>
        </p:nvPicPr>
        <p:blipFill>
          <a:blip r:embed="rId2"/>
          <a:stretch>
            <a:fillRect/>
          </a:stretch>
        </p:blipFill>
        <p:spPr>
          <a:xfrm>
            <a:off x="9407302" y="0"/>
            <a:ext cx="5222902" cy="8231168"/>
          </a:xfrm>
          <a:prstGeom prst="rect">
            <a:avLst/>
          </a:prstGeom>
        </p:spPr>
      </p:pic>
      <p:pic>
        <p:nvPicPr>
          <p:cNvPr id="4" name="Image 2" descr="preencoded.png">    </p:cNvPr>
          <p:cNvPicPr>
            <a:picLocks noChangeAspect="1"/>
          </p:cNvPicPr>
          <p:nvPr/>
        </p:nvPicPr>
        <p:blipFill>
          <a:blip r:embed="rId3"/>
          <a:stretch>
            <a:fillRect/>
          </a:stretch>
        </p:blipFill>
        <p:spPr>
          <a:xfrm>
            <a:off x="781279" y="3003169"/>
            <a:ext cx="2593610" cy="2881811"/>
          </a:xfrm>
          <a:prstGeom prst="rect">
            <a:avLst/>
          </a:prstGeom>
        </p:spPr>
      </p:pic>
      <p:pic>
        <p:nvPicPr>
          <p:cNvPr id="5" name="Image 3" descr="preencoded.png">    </p:cNvPr>
          <p:cNvPicPr>
            <a:picLocks noChangeAspect="1"/>
          </p:cNvPicPr>
          <p:nvPr/>
        </p:nvPicPr>
        <p:blipFill>
          <a:blip r:embed="rId4"/>
          <a:stretch>
            <a:fillRect/>
          </a:stretch>
        </p:blipFill>
        <p:spPr>
          <a:xfrm>
            <a:off x="3531145" y="3003169"/>
            <a:ext cx="2593610" cy="2881811"/>
          </a:xfrm>
          <a:prstGeom prst="rect">
            <a:avLst/>
          </a:prstGeom>
        </p:spPr>
      </p:pic>
      <p:pic>
        <p:nvPicPr>
          <p:cNvPr id="6" name="Image 4" descr="preencoded.png">    </p:cNvPr>
          <p:cNvPicPr>
            <a:picLocks noChangeAspect="1"/>
          </p:cNvPicPr>
          <p:nvPr/>
        </p:nvPicPr>
        <p:blipFill>
          <a:blip r:embed="rId5"/>
          <a:stretch>
            <a:fillRect/>
          </a:stretch>
        </p:blipFill>
        <p:spPr>
          <a:xfrm>
            <a:off x="6281010" y="3003169"/>
            <a:ext cx="2593610" cy="2881811"/>
          </a:xfrm>
          <a:prstGeom prst="rect">
            <a:avLst/>
          </a:prstGeom>
        </p:spPr>
      </p:pic>
      <p:pic>
        <p:nvPicPr>
          <p:cNvPr id="7" name="Image 5" descr="preencoded.png">    </p:cNvPr>
          <p:cNvPicPr>
            <a:picLocks noChangeAspect="1"/>
          </p:cNvPicPr>
          <p:nvPr/>
        </p:nvPicPr>
        <p:blipFill>
          <a:blip r:embed="rId6"/>
          <a:stretch>
            <a:fillRect/>
          </a:stretch>
        </p:blipFill>
        <p:spPr>
          <a:xfrm>
            <a:off x="987725" y="3935214"/>
            <a:ext cx="2180719" cy="1743320"/>
          </a:xfrm>
          <a:prstGeom prst="rect">
            <a:avLst/>
          </a:prstGeom>
        </p:spPr>
      </p:pic>
      <p:pic>
        <p:nvPicPr>
          <p:cNvPr id="8" name="Image 6" descr="preencoded.png">    </p:cNvPr>
          <p:cNvPicPr>
            <a:picLocks noChangeAspect="1"/>
          </p:cNvPicPr>
          <p:nvPr/>
        </p:nvPicPr>
        <p:blipFill>
          <a:blip r:embed="rId7"/>
          <a:stretch>
            <a:fillRect/>
          </a:stretch>
        </p:blipFill>
        <p:spPr>
          <a:xfrm>
            <a:off x="3737590" y="3935214"/>
            <a:ext cx="2180719" cy="1743320"/>
          </a:xfrm>
          <a:prstGeom prst="rect">
            <a:avLst/>
          </a:prstGeom>
        </p:spPr>
      </p:pic>
      <p:pic>
        <p:nvPicPr>
          <p:cNvPr id="9" name="Image 7" descr="preencoded.png">    </p:cNvPr>
          <p:cNvPicPr>
            <a:picLocks noChangeAspect="1"/>
          </p:cNvPicPr>
          <p:nvPr/>
        </p:nvPicPr>
        <p:blipFill>
          <a:blip r:embed="rId8"/>
          <a:stretch>
            <a:fillRect/>
          </a:stretch>
        </p:blipFill>
        <p:spPr>
          <a:xfrm>
            <a:off x="6487456" y="3935214"/>
            <a:ext cx="2180719" cy="1743320"/>
          </a:xfrm>
          <a:prstGeom prst="rect">
            <a:avLst/>
          </a:prstGeom>
        </p:spPr>
      </p:pic>
      <p:pic>
        <p:nvPicPr>
          <p:cNvPr id="10" name="Image 8" descr="preencoded.png">    </p:cNvPr>
          <p:cNvPicPr>
            <a:picLocks noChangeAspect="1"/>
          </p:cNvPicPr>
          <p:nvPr/>
        </p:nvPicPr>
        <p:blipFill>
          <a:blip r:embed="rId9"/>
          <a:stretch>
            <a:fillRect/>
          </a:stretch>
        </p:blipFill>
        <p:spPr>
          <a:xfrm>
            <a:off x="975177" y="3197067"/>
            <a:ext cx="569343" cy="569343"/>
          </a:xfrm>
          <a:prstGeom prst="rect">
            <a:avLst/>
          </a:prstGeom>
        </p:spPr>
      </p:pic>
      <p:pic>
        <p:nvPicPr>
          <p:cNvPr id="11" name="Image 9" descr="preencoded.png">    </p:cNvPr>
          <p:cNvPicPr>
            <a:picLocks noChangeAspect="1"/>
          </p:cNvPicPr>
          <p:nvPr/>
        </p:nvPicPr>
        <p:blipFill>
          <a:blip r:embed="rId10"/>
          <a:stretch>
            <a:fillRect/>
          </a:stretch>
        </p:blipFill>
        <p:spPr>
          <a:xfrm>
            <a:off x="3725043" y="3197067"/>
            <a:ext cx="569343" cy="569343"/>
          </a:xfrm>
          <a:prstGeom prst="rect">
            <a:avLst/>
          </a:prstGeom>
        </p:spPr>
      </p:pic>
      <p:pic>
        <p:nvPicPr>
          <p:cNvPr id="12" name="Image 10" descr="preencoded.png">    </p:cNvPr>
          <p:cNvPicPr>
            <a:picLocks noChangeAspect="1"/>
          </p:cNvPicPr>
          <p:nvPr/>
        </p:nvPicPr>
        <p:blipFill>
          <a:blip r:embed="rId11"/>
          <a:stretch>
            <a:fillRect/>
          </a:stretch>
        </p:blipFill>
        <p:spPr>
          <a:xfrm>
            <a:off x="6474909" y="3197067"/>
            <a:ext cx="569343" cy="569343"/>
          </a:xfrm>
          <a:prstGeom prst="rect">
            <a:avLst/>
          </a:prstGeom>
        </p:spPr>
      </p:pic>
      <p:sp>
        <p:nvSpPr>
          <p:cNvPr id="13" name="Text 0"/>
          <p:cNvSpPr/>
          <p:nvPr/>
        </p:nvSpPr>
        <p:spPr>
          <a:xfrm>
            <a:off x="793826" y="861073"/>
            <a:ext cx="8068247" cy="453475"/>
          </a:xfrm>
          <a:prstGeom prst="rect">
            <a:avLst/>
          </a:prstGeom>
          <a:noFill/>
          <a:ln/>
        </p:spPr>
        <p:txBody>
          <a:bodyPr wrap="none" lIns="0" tIns="0" rIns="0" bIns="0" rtlCol="0" anchor="ctr"/>
          <a:lstStyle/>
          <a:p>
            <a:pPr algn="l" indent="0" marL="0">
              <a:lnSpc>
                <a:spcPts val="3572"/>
              </a:lnSpc>
              <a:buNone/>
            </a:pPr>
            <a:r>
              <a:rPr lang="en-US" sz="2858" dirty="0">
                <a:solidFill>
                  <a:srgbClr val="000000"/>
                </a:solidFill>
                <a:latin typeface="思源宋体-Heavy" pitchFamily="34" charset="0"/>
                <a:ea typeface="思源宋体-Heavy" pitchFamily="34" charset="-122"/>
                <a:cs typeface="思源宋体-Heavy" pitchFamily="34" charset="-120"/>
              </a:rPr>
              <a:t>Focus: The three layers of why we fail.</a:t>
            </a:r>
            <a:endParaRPr lang="en-US" sz="2858" dirty="0"/>
          </a:p>
        </p:txBody>
      </p:sp>
      <p:sp>
        <p:nvSpPr>
          <p:cNvPr id="14" name="Text 1"/>
          <p:cNvSpPr/>
          <p:nvPr/>
        </p:nvSpPr>
        <p:spPr>
          <a:xfrm>
            <a:off x="793826" y="1518641"/>
            <a:ext cx="8068247" cy="340155"/>
          </a:xfrm>
          <a:prstGeom prst="rect">
            <a:avLst/>
          </a:prstGeom>
          <a:noFill/>
          <a:ln/>
        </p:spPr>
        <p:txBody>
          <a:bodyPr wrap="none" lIns="0" tIns="0" rIns="0" bIns="0" rtlCol="0" anchor="ctr"/>
          <a:lstStyle/>
          <a:p>
            <a:pPr algn="l" indent="0" marL="0">
              <a:lnSpc>
                <a:spcPts val="2679"/>
              </a:lnSpc>
              <a:buNone/>
            </a:pPr>
            <a:r>
              <a:rPr lang="en-US" sz="2143" dirty="0">
                <a:solidFill>
                  <a:srgbClr val="000000"/>
                </a:solidFill>
                <a:latin typeface="思源宋体-Heavy" pitchFamily="34" charset="0"/>
                <a:ea typeface="思源宋体-Heavy" pitchFamily="34" charset="-122"/>
                <a:cs typeface="思源宋体-Heavy" pitchFamily="34" charset="-120"/>
              </a:rPr>
              <a:t>III. The Economic Layer</a:t>
            </a:r>
            <a:endParaRPr lang="en-US" sz="2143" dirty="0"/>
          </a:p>
        </p:txBody>
      </p:sp>
      <p:sp>
        <p:nvSpPr>
          <p:cNvPr id="15" name="Text 2"/>
          <p:cNvSpPr/>
          <p:nvPr/>
        </p:nvSpPr>
        <p:spPr>
          <a:xfrm>
            <a:off x="793826" y="2062890"/>
            <a:ext cx="8068247" cy="272320"/>
          </a:xfrm>
          <a:prstGeom prst="rect">
            <a:avLst/>
          </a:prstGeom>
          <a:noFill/>
          <a:ln/>
        </p:spPr>
        <p:txBody>
          <a:bodyPr wrap="none" lIns="0" tIns="0" rIns="0" bIns="0" rtlCol="0" anchor="ctr"/>
          <a:lstStyle/>
          <a:p>
            <a:pPr algn="l" indent="0" marL="0">
              <a:lnSpc>
                <a:spcPts val="1786"/>
              </a:lnSpc>
              <a:buNone/>
            </a:pPr>
            <a:r>
              <a:rPr lang="en-US" sz="1429" dirty="0">
                <a:solidFill>
                  <a:srgbClr val="000000"/>
                </a:solidFill>
                <a:latin typeface="思源宋体-Regular" pitchFamily="34" charset="0"/>
                <a:ea typeface="思源宋体-Regular" pitchFamily="34" charset="-122"/>
                <a:cs typeface="思源宋体-Regular" pitchFamily="34" charset="-120"/>
              </a:rPr>
              <a:t>I. Prospect Theory (Economic Layer)</a:t>
            </a:r>
            <a:endParaRPr lang="en-US" sz="1429" dirty="0"/>
          </a:p>
        </p:txBody>
      </p:sp>
      <p:sp>
        <p:nvSpPr>
          <p:cNvPr id="16" name="Text 3"/>
          <p:cNvSpPr/>
          <p:nvPr/>
        </p:nvSpPr>
        <p:spPr>
          <a:xfrm>
            <a:off x="793826" y="2539303"/>
            <a:ext cx="8068247" cy="272320"/>
          </a:xfrm>
          <a:prstGeom prst="rect">
            <a:avLst/>
          </a:prstGeom>
          <a:noFill/>
          <a:ln/>
        </p:spPr>
        <p:txBody>
          <a:bodyPr wrap="none" lIns="0" tIns="0" rIns="0" bIns="0" rtlCol="0" anchor="ctr"/>
          <a:lstStyle/>
          <a:p>
            <a:pPr algn="l" indent="0" marL="0">
              <a:lnSpc>
                <a:spcPts val="1786"/>
              </a:lnSpc>
              <a:buNone/>
            </a:pPr>
            <a:r>
              <a:rPr lang="en-US" sz="1429" dirty="0">
                <a:solidFill>
                  <a:srgbClr val="000000"/>
                </a:solidFill>
                <a:latin typeface="思源宋体-Regular" pitchFamily="34" charset="0"/>
                <a:ea typeface="思源宋体-Regular" pitchFamily="34" charset="-122"/>
                <a:cs typeface="思源宋体-Regular" pitchFamily="34" charset="-120"/>
              </a:rPr>
              <a:t>According to Prospect Theory, humans make decisions based on perceived losses.</a:t>
            </a:r>
            <a:endParaRPr lang="en-US" sz="1429" dirty="0"/>
          </a:p>
        </p:txBody>
      </p:sp>
      <p:sp>
        <p:nvSpPr>
          <p:cNvPr id="17" name="Text 4"/>
          <p:cNvSpPr/>
          <p:nvPr/>
        </p:nvSpPr>
        <p:spPr>
          <a:xfrm>
            <a:off x="1185152" y="3305878"/>
            <a:ext cx="149002" cy="351330"/>
          </a:xfrm>
          <a:prstGeom prst="rect">
            <a:avLst/>
          </a:prstGeom>
          <a:noFill/>
          <a:ln/>
        </p:spPr>
        <p:txBody>
          <a:bodyPr wrap="none" lIns="0" tIns="0" rIns="0" bIns="0" rtlCol="0" anchor="ctr"/>
          <a:lstStyle/>
          <a:p>
            <a:pPr algn="l" indent="0" marL="0">
              <a:lnSpc>
                <a:spcPts val="2315"/>
              </a:lnSpc>
              <a:buNone/>
            </a:pPr>
            <a:r>
              <a:rPr lang="en-US" sz="1929" dirty="0">
                <a:solidFill>
                  <a:srgbClr val="000000"/>
                </a:solidFill>
                <a:latin typeface="思源宋体-Regular" pitchFamily="34" charset="0"/>
                <a:ea typeface="思源宋体-Regular" pitchFamily="34" charset="-122"/>
                <a:cs typeface="思源宋体-Regular" pitchFamily="34" charset="-120"/>
              </a:rPr>
              <a:t>1</a:t>
            </a:r>
            <a:endParaRPr lang="en-US" sz="1929" dirty="0"/>
          </a:p>
        </p:txBody>
      </p:sp>
      <p:sp>
        <p:nvSpPr>
          <p:cNvPr id="18" name="Text 5"/>
          <p:cNvSpPr/>
          <p:nvPr/>
        </p:nvSpPr>
        <p:spPr>
          <a:xfrm>
            <a:off x="987725" y="3935214"/>
            <a:ext cx="2180719" cy="283495"/>
          </a:xfrm>
          <a:prstGeom prst="rect">
            <a:avLst/>
          </a:prstGeom>
          <a:noFill/>
          <a:ln/>
        </p:spPr>
        <p:txBody>
          <a:bodyPr wrap="none" lIns="0" tIns="0" rIns="0" bIns="0" rtlCol="0" anchor="ctr"/>
          <a:lstStyle/>
          <a:p>
            <a:pPr algn="l" indent="0" marL="0">
              <a:lnSpc>
                <a:spcPts val="2233"/>
              </a:lnSpc>
              <a:buNone/>
            </a:pPr>
            <a:r>
              <a:rPr lang="en-US" sz="1786" dirty="0">
                <a:solidFill>
                  <a:srgbClr val="000000"/>
                </a:solidFill>
                <a:latin typeface="思源宋体-Regular" pitchFamily="34" charset="0"/>
                <a:ea typeface="思源宋体-Regular" pitchFamily="34" charset="-122"/>
                <a:cs typeface="思源宋体-Regular" pitchFamily="34" charset="-120"/>
              </a:rPr>
              <a:t>Loss Aversion</a:t>
            </a:r>
            <a:endParaRPr lang="en-US" sz="1786" dirty="0"/>
          </a:p>
        </p:txBody>
      </p:sp>
      <p:sp>
        <p:nvSpPr>
          <p:cNvPr id="19" name="Text 6"/>
          <p:cNvSpPr/>
          <p:nvPr/>
        </p:nvSpPr>
        <p:spPr>
          <a:xfrm>
            <a:off x="987725" y="4305757"/>
            <a:ext cx="2180719" cy="816961"/>
          </a:xfrm>
          <a:prstGeom prst="rect">
            <a:avLst/>
          </a:prstGeom>
          <a:noFill/>
          <a:ln/>
        </p:spPr>
        <p:txBody>
          <a:bodyPr wrap="square" lIns="0" tIns="0" rIns="0" bIns="0" rtlCol="0" anchor="ctr"/>
          <a:lstStyle/>
          <a:p>
            <a:pPr algn="l" indent="0" marL="0">
              <a:lnSpc>
                <a:spcPts val="1786"/>
              </a:lnSpc>
              <a:buNone/>
            </a:pPr>
            <a:r>
              <a:rPr lang="en-US" sz="1429" dirty="0">
                <a:solidFill>
                  <a:srgbClr val="000000"/>
                </a:solidFill>
                <a:latin typeface="思源宋体-Regular" pitchFamily="34" charset="0"/>
                <a:ea typeface="思源宋体-Regular" pitchFamily="34" charset="-122"/>
                <a:cs typeface="思源宋体-Regular" pitchFamily="34" charset="-120"/>
              </a:rPr>
              <a:t>Losses have a greater emotional impact than equivalent gains.</a:t>
            </a:r>
            <a:endParaRPr lang="en-US" sz="1429" dirty="0"/>
          </a:p>
        </p:txBody>
      </p:sp>
      <p:sp>
        <p:nvSpPr>
          <p:cNvPr id="20" name="Text 7"/>
          <p:cNvSpPr/>
          <p:nvPr/>
        </p:nvSpPr>
        <p:spPr>
          <a:xfrm>
            <a:off x="3935018" y="3305878"/>
            <a:ext cx="149002" cy="351330"/>
          </a:xfrm>
          <a:prstGeom prst="rect">
            <a:avLst/>
          </a:prstGeom>
          <a:noFill/>
          <a:ln/>
        </p:spPr>
        <p:txBody>
          <a:bodyPr wrap="none" lIns="0" tIns="0" rIns="0" bIns="0" rtlCol="0" anchor="ctr"/>
          <a:lstStyle/>
          <a:p>
            <a:pPr algn="l" indent="0" marL="0">
              <a:lnSpc>
                <a:spcPts val="2315"/>
              </a:lnSpc>
              <a:buNone/>
            </a:pPr>
            <a:r>
              <a:rPr lang="en-US" sz="1929" dirty="0">
                <a:solidFill>
                  <a:srgbClr val="000000"/>
                </a:solidFill>
                <a:latin typeface="思源宋体-Regular" pitchFamily="34" charset="0"/>
                <a:ea typeface="思源宋体-Regular" pitchFamily="34" charset="-122"/>
                <a:cs typeface="思源宋体-Regular" pitchFamily="34" charset="-120"/>
              </a:rPr>
              <a:t>2</a:t>
            </a:r>
            <a:endParaRPr lang="en-US" sz="1929" dirty="0"/>
          </a:p>
        </p:txBody>
      </p:sp>
      <p:sp>
        <p:nvSpPr>
          <p:cNvPr id="21" name="Text 8"/>
          <p:cNvSpPr/>
          <p:nvPr/>
        </p:nvSpPr>
        <p:spPr>
          <a:xfrm>
            <a:off x="3737590" y="3935214"/>
            <a:ext cx="2180719" cy="566991"/>
          </a:xfrm>
          <a:prstGeom prst="rect">
            <a:avLst/>
          </a:prstGeom>
          <a:noFill/>
          <a:ln/>
        </p:spPr>
        <p:txBody>
          <a:bodyPr wrap="square" lIns="0" tIns="0" rIns="0" bIns="0" rtlCol="0" anchor="ctr"/>
          <a:lstStyle/>
          <a:p>
            <a:pPr algn="l" indent="0" marL="0">
              <a:lnSpc>
                <a:spcPts val="2233"/>
              </a:lnSpc>
              <a:buNone/>
            </a:pPr>
            <a:r>
              <a:rPr lang="en-US" sz="1786" dirty="0">
                <a:solidFill>
                  <a:srgbClr val="000000"/>
                </a:solidFill>
                <a:latin typeface="思源宋体-Regular" pitchFamily="34" charset="0"/>
                <a:ea typeface="思源宋体-Regular" pitchFamily="34" charset="-122"/>
                <a:cs typeface="思源宋体-Regular" pitchFamily="34" charset="-120"/>
              </a:rPr>
              <a:t>Reference Dependence</a:t>
            </a:r>
            <a:endParaRPr lang="en-US" sz="1786" dirty="0"/>
          </a:p>
        </p:txBody>
      </p:sp>
      <p:sp>
        <p:nvSpPr>
          <p:cNvPr id="22" name="Text 9"/>
          <p:cNvSpPr/>
          <p:nvPr/>
        </p:nvSpPr>
        <p:spPr>
          <a:xfrm>
            <a:off x="3737590" y="4589253"/>
            <a:ext cx="2180719" cy="1089281"/>
          </a:xfrm>
          <a:prstGeom prst="rect">
            <a:avLst/>
          </a:prstGeom>
          <a:noFill/>
          <a:ln/>
        </p:spPr>
        <p:txBody>
          <a:bodyPr wrap="square" lIns="0" tIns="0" rIns="0" bIns="0" rtlCol="0" anchor="ctr"/>
          <a:lstStyle/>
          <a:p>
            <a:pPr algn="l" indent="0" marL="0">
              <a:lnSpc>
                <a:spcPts val="1786"/>
              </a:lnSpc>
              <a:buNone/>
            </a:pPr>
            <a:r>
              <a:rPr lang="en-US" sz="1429" dirty="0">
                <a:solidFill>
                  <a:srgbClr val="000000"/>
                </a:solidFill>
                <a:latin typeface="思源宋体-Regular" pitchFamily="34" charset="0"/>
                <a:ea typeface="思源宋体-Regular" pitchFamily="34" charset="-122"/>
                <a:cs typeface="思源宋体-Regular" pitchFamily="34" charset="-120"/>
              </a:rPr>
              <a:t>If we feel "behind," we take risks or work frantically; if "ahead," we become lazy.</a:t>
            </a:r>
            <a:endParaRPr lang="en-US" sz="1429" dirty="0"/>
          </a:p>
        </p:txBody>
      </p:sp>
      <p:sp>
        <p:nvSpPr>
          <p:cNvPr id="23" name="Text 10"/>
          <p:cNvSpPr/>
          <p:nvPr/>
        </p:nvSpPr>
        <p:spPr>
          <a:xfrm>
            <a:off x="793826" y="6076525"/>
            <a:ext cx="8068247" cy="1089281"/>
          </a:xfrm>
          <a:prstGeom prst="rect">
            <a:avLst/>
          </a:prstGeom>
          <a:noFill/>
          <a:ln/>
        </p:spPr>
        <p:txBody>
          <a:bodyPr wrap="square" lIns="0" tIns="0" rIns="0" bIns="0" rtlCol="0" anchor="ctr"/>
          <a:lstStyle/>
          <a:p>
            <a:pPr algn="l" indent="0" marL="0">
              <a:lnSpc>
                <a:spcPts val="1786"/>
              </a:lnSpc>
              <a:buNone/>
            </a:pPr>
            <a:r>
              <a:rPr lang="en-US" sz="1429" dirty="0">
                <a:solidFill>
                  <a:srgbClr val="000000"/>
                </a:solidFill>
                <a:latin typeface="思源宋体-Regular" pitchFamily="34" charset="0"/>
                <a:ea typeface="思源宋体-Regular" pitchFamily="34" charset="-122"/>
                <a:cs typeface="思源宋体-Regular" pitchFamily="34" charset="-120"/>
              </a:rPr>
              <a:t>Final Synthesis: The lack of consistency is not a character flaw; it is a breakdown of Executive Function exacerbated by Predictable Irrationality. Because these errors are systematic, they can be mitigated by building "mechanical systems" (like time-blocking or shutdown rituals) rather than relying on the fleeting emotional state of inspiration.</a:t>
            </a:r>
            <a:endParaRPr lang="en-US" sz="1429" dirty="0"/>
          </a:p>
        </p:txBody>
      </p:sp>
      <p:sp>
        <p:nvSpPr>
          <p:cNvPr id="24" name="Text 11"/>
          <p:cNvSpPr/>
          <p:nvPr/>
        </p:nvSpPr>
        <p:spPr>
          <a:xfrm>
            <a:off x="6684884" y="3305878"/>
            <a:ext cx="149002" cy="351330"/>
          </a:xfrm>
          <a:prstGeom prst="rect">
            <a:avLst/>
          </a:prstGeom>
          <a:noFill/>
          <a:ln/>
        </p:spPr>
        <p:txBody>
          <a:bodyPr wrap="none" lIns="0" tIns="0" rIns="0" bIns="0" rtlCol="0" anchor="ctr"/>
          <a:lstStyle/>
          <a:p>
            <a:pPr algn="l" indent="0" marL="0">
              <a:lnSpc>
                <a:spcPts val="2315"/>
              </a:lnSpc>
              <a:buNone/>
            </a:pPr>
            <a:r>
              <a:rPr lang="en-US" sz="1929" dirty="0">
                <a:solidFill>
                  <a:srgbClr val="000000"/>
                </a:solidFill>
                <a:latin typeface="思源宋体-Regular" pitchFamily="34" charset="0"/>
                <a:ea typeface="思源宋体-Regular" pitchFamily="34" charset="-122"/>
                <a:cs typeface="思源宋体-Regular" pitchFamily="34" charset="-120"/>
              </a:rPr>
              <a:t>3</a:t>
            </a:r>
            <a:endParaRPr lang="en-US" sz="1929" dirty="0"/>
          </a:p>
        </p:txBody>
      </p:sp>
      <p:sp>
        <p:nvSpPr>
          <p:cNvPr id="25" name="Text 12"/>
          <p:cNvSpPr/>
          <p:nvPr/>
        </p:nvSpPr>
        <p:spPr>
          <a:xfrm>
            <a:off x="6487456" y="3935214"/>
            <a:ext cx="2180719" cy="566991"/>
          </a:xfrm>
          <a:prstGeom prst="rect">
            <a:avLst/>
          </a:prstGeom>
          <a:noFill/>
          <a:ln/>
        </p:spPr>
        <p:txBody>
          <a:bodyPr wrap="square" lIns="0" tIns="0" rIns="0" bIns="0" rtlCol="0" anchor="ctr"/>
          <a:lstStyle/>
          <a:p>
            <a:pPr algn="l" indent="0" marL="0">
              <a:lnSpc>
                <a:spcPts val="2233"/>
              </a:lnSpc>
              <a:buNone/>
            </a:pPr>
            <a:r>
              <a:rPr lang="en-US" sz="1786" dirty="0">
                <a:solidFill>
                  <a:srgbClr val="000000"/>
                </a:solidFill>
                <a:latin typeface="思源宋体-Regular" pitchFamily="34" charset="0"/>
                <a:ea typeface="思源宋体-Regular" pitchFamily="34" charset="-122"/>
                <a:cs typeface="思源宋体-Regular" pitchFamily="34" charset="-120"/>
              </a:rPr>
              <a:t>Diminishing Sensitivity</a:t>
            </a:r>
            <a:endParaRPr lang="en-US" sz="1786" dirty="0"/>
          </a:p>
        </p:txBody>
      </p:sp>
      <p:sp>
        <p:nvSpPr>
          <p:cNvPr id="26" name="Text 13"/>
          <p:cNvSpPr/>
          <p:nvPr/>
        </p:nvSpPr>
        <p:spPr>
          <a:xfrm>
            <a:off x="6487456" y="4589253"/>
            <a:ext cx="2180719" cy="816961"/>
          </a:xfrm>
          <a:prstGeom prst="rect">
            <a:avLst/>
          </a:prstGeom>
          <a:noFill/>
          <a:ln/>
        </p:spPr>
        <p:txBody>
          <a:bodyPr wrap="square" lIns="0" tIns="0" rIns="0" bIns="0" rtlCol="0" anchor="ctr"/>
          <a:lstStyle/>
          <a:p>
            <a:pPr algn="l" indent="0" marL="0">
              <a:lnSpc>
                <a:spcPts val="1786"/>
              </a:lnSpc>
              <a:buNone/>
            </a:pPr>
            <a:r>
              <a:rPr lang="en-US" sz="1429" dirty="0">
                <a:solidFill>
                  <a:srgbClr val="000000"/>
                </a:solidFill>
                <a:latin typeface="思源宋体-Regular" pitchFamily="34" charset="0"/>
                <a:ea typeface="思源宋体-Regular" pitchFamily="34" charset="-122"/>
                <a:cs typeface="思源宋体-Regular" pitchFamily="34" charset="-120"/>
              </a:rPr>
              <a:t>As gains or losses get larger, the psychological impact decreases.</a:t>
            </a:r>
            <a:endParaRPr lang="en-US" sz="1429"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31168"/>
          </a:xfrm>
          <a:prstGeom prst="rect">
            <a:avLst/>
          </a:prstGeom>
        </p:spPr>
      </p:pic>
      <p:pic>
        <p:nvPicPr>
          <p:cNvPr id="3" name="Image 1" descr="preencoded.png">    </p:cNvPr>
          <p:cNvPicPr>
            <a:picLocks noChangeAspect="1"/>
          </p:cNvPicPr>
          <p:nvPr/>
        </p:nvPicPr>
        <p:blipFill>
          <a:blip r:embed="rId2"/>
          <a:stretch>
            <a:fillRect/>
          </a:stretch>
        </p:blipFill>
        <p:spPr>
          <a:xfrm>
            <a:off x="0" y="0"/>
            <a:ext cx="14630400" cy="8231168"/>
          </a:xfrm>
          <a:prstGeom prst="rect">
            <a:avLst/>
          </a:prstGeom>
        </p:spPr>
      </p:pic>
      <p:pic>
        <p:nvPicPr>
          <p:cNvPr id="4" name="Image 2" descr="preencoded.png">    </p:cNvPr>
          <p:cNvPicPr>
            <a:picLocks noChangeAspect="1"/>
          </p:cNvPicPr>
          <p:nvPr/>
        </p:nvPicPr>
        <p:blipFill>
          <a:blip r:embed="rId3"/>
          <a:stretch>
            <a:fillRect/>
          </a:stretch>
        </p:blipFill>
        <p:spPr>
          <a:xfrm>
            <a:off x="793826" y="7005237"/>
            <a:ext cx="13042748" cy="28232"/>
          </a:xfrm>
          <a:prstGeom prst="rect">
            <a:avLst/>
          </a:prstGeom>
        </p:spPr>
      </p:pic>
      <p:sp>
        <p:nvSpPr>
          <p:cNvPr id="5" name="Text 0"/>
          <p:cNvSpPr/>
          <p:nvPr/>
        </p:nvSpPr>
        <p:spPr>
          <a:xfrm>
            <a:off x="806374" y="1181819"/>
            <a:ext cx="7538310" cy="1417673"/>
          </a:xfrm>
          <a:prstGeom prst="rect">
            <a:avLst/>
          </a:prstGeom>
          <a:noFill/>
          <a:ln/>
        </p:spPr>
        <p:txBody>
          <a:bodyPr wrap="none" lIns="0" tIns="0" rIns="0" bIns="0" rtlCol="0" anchor="ctr"/>
          <a:lstStyle/>
          <a:p>
            <a:pPr algn="l" indent="0" marL="0">
              <a:lnSpc>
                <a:spcPts val="11163"/>
              </a:lnSpc>
              <a:buNone/>
            </a:pPr>
            <a:r>
              <a:rPr lang="en-US" sz="8930" dirty="0">
                <a:solidFill>
                  <a:srgbClr val="000000"/>
                </a:solidFill>
                <a:latin typeface="思源宋体-Heavy" pitchFamily="34" charset="0"/>
                <a:ea typeface="思源宋体-Heavy" pitchFamily="34" charset="-122"/>
                <a:cs typeface="思源宋体-Heavy" pitchFamily="34" charset="-120"/>
              </a:rPr>
              <a:t>04</a:t>
            </a:r>
            <a:endParaRPr lang="en-US" sz="8930" dirty="0"/>
          </a:p>
        </p:txBody>
      </p:sp>
      <p:sp>
        <p:nvSpPr>
          <p:cNvPr id="6" name="Text 1"/>
          <p:cNvSpPr/>
          <p:nvPr/>
        </p:nvSpPr>
        <p:spPr>
          <a:xfrm>
            <a:off x="806374" y="2826131"/>
            <a:ext cx="7538310" cy="340155"/>
          </a:xfrm>
          <a:prstGeom prst="rect">
            <a:avLst/>
          </a:prstGeom>
          <a:noFill/>
          <a:ln/>
        </p:spPr>
        <p:txBody>
          <a:bodyPr wrap="none" lIns="0" tIns="0" rIns="0" bIns="0" rtlCol="0" anchor="ctr"/>
          <a:lstStyle/>
          <a:p>
            <a:pPr algn="l" indent="0" marL="0">
              <a:lnSpc>
                <a:spcPts val="2233"/>
              </a:lnSpc>
              <a:buNone/>
            </a:pPr>
            <a:endParaRPr lang="en-US" sz="1786" dirty="0"/>
          </a:p>
        </p:txBody>
      </p:sp>
      <p:sp>
        <p:nvSpPr>
          <p:cNvPr id="7" name="Text 2"/>
          <p:cNvSpPr/>
          <p:nvPr/>
        </p:nvSpPr>
        <p:spPr>
          <a:xfrm>
            <a:off x="793826" y="3660541"/>
            <a:ext cx="13042748" cy="340155"/>
          </a:xfrm>
          <a:prstGeom prst="rect">
            <a:avLst/>
          </a:prstGeom>
          <a:noFill/>
          <a:ln/>
        </p:spPr>
        <p:txBody>
          <a:bodyPr wrap="none" lIns="0" tIns="0" rIns="0" bIns="0" rtlCol="0" anchor="ctr"/>
          <a:lstStyle/>
          <a:p>
            <a:pPr algn="l" indent="0" marL="0">
              <a:lnSpc>
                <a:spcPts val="2233"/>
              </a:lnSpc>
              <a:buNone/>
            </a:pPr>
            <a:endParaRPr lang="en-US" sz="1786" dirty="0"/>
          </a:p>
        </p:txBody>
      </p:sp>
      <p:sp>
        <p:nvSpPr>
          <p:cNvPr id="8" name="Text 3"/>
          <p:cNvSpPr/>
          <p:nvPr/>
        </p:nvSpPr>
        <p:spPr>
          <a:xfrm>
            <a:off x="793826" y="4255763"/>
            <a:ext cx="13042748" cy="340155"/>
          </a:xfrm>
          <a:prstGeom prst="rect">
            <a:avLst/>
          </a:prstGeom>
          <a:noFill/>
          <a:ln/>
        </p:spPr>
        <p:txBody>
          <a:bodyPr wrap="none" lIns="0" tIns="0" rIns="0" bIns="0" rtlCol="0" anchor="ctr"/>
          <a:lstStyle/>
          <a:p>
            <a:pPr algn="l" indent="0" marL="0">
              <a:lnSpc>
                <a:spcPts val="2233"/>
              </a:lnSpc>
              <a:buNone/>
            </a:pPr>
            <a:endParaRPr lang="en-US" sz="1786" dirty="0"/>
          </a:p>
        </p:txBody>
      </p:sp>
      <p:sp>
        <p:nvSpPr>
          <p:cNvPr id="9" name="Text 4"/>
          <p:cNvSpPr/>
          <p:nvPr/>
        </p:nvSpPr>
        <p:spPr>
          <a:xfrm>
            <a:off x="793826" y="4850986"/>
            <a:ext cx="13042748" cy="340155"/>
          </a:xfrm>
          <a:prstGeom prst="rect">
            <a:avLst/>
          </a:prstGeom>
          <a:noFill/>
          <a:ln/>
        </p:spPr>
        <p:txBody>
          <a:bodyPr wrap="none" lIns="0" tIns="0" rIns="0" bIns="0" rtlCol="0" anchor="ctr"/>
          <a:lstStyle/>
          <a:p>
            <a:pPr algn="l" indent="0" marL="0">
              <a:lnSpc>
                <a:spcPts val="2233"/>
              </a:lnSpc>
              <a:buNone/>
            </a:pPr>
            <a:endParaRPr lang="en-US" sz="1786" dirty="0"/>
          </a:p>
        </p:txBody>
      </p:sp>
      <p:sp>
        <p:nvSpPr>
          <p:cNvPr id="10" name="Text 5"/>
          <p:cNvSpPr/>
          <p:nvPr/>
        </p:nvSpPr>
        <p:spPr>
          <a:xfrm>
            <a:off x="793826" y="5446209"/>
            <a:ext cx="13042748" cy="340155"/>
          </a:xfrm>
          <a:prstGeom prst="rect">
            <a:avLst/>
          </a:prstGeom>
          <a:noFill/>
          <a:ln/>
        </p:spPr>
        <p:txBody>
          <a:bodyPr wrap="none" lIns="0" tIns="0" rIns="0" bIns="0" rtlCol="0" anchor="ctr"/>
          <a:lstStyle/>
          <a:p>
            <a:pPr algn="l" indent="0" marL="0">
              <a:lnSpc>
                <a:spcPts val="2233"/>
              </a:lnSpc>
              <a:buNone/>
            </a:pPr>
            <a:endParaRPr lang="en-US" sz="1786" dirty="0"/>
          </a:p>
        </p:txBody>
      </p:sp>
      <p:sp>
        <p:nvSpPr>
          <p:cNvPr id="11" name="Text 6"/>
          <p:cNvSpPr/>
          <p:nvPr/>
        </p:nvSpPr>
        <p:spPr>
          <a:xfrm>
            <a:off x="793826" y="6041431"/>
            <a:ext cx="13042748" cy="708738"/>
          </a:xfrm>
          <a:prstGeom prst="rect">
            <a:avLst/>
          </a:prstGeom>
          <a:noFill/>
          <a:ln/>
        </p:spPr>
        <p:txBody>
          <a:bodyPr wrap="none" lIns="0" tIns="0" rIns="0" bIns="0" rtlCol="0" anchor="ctr"/>
          <a:lstStyle/>
          <a:p>
            <a:pPr algn="l" indent="0" marL="0">
              <a:lnSpc>
                <a:spcPts val="5581"/>
              </a:lnSpc>
              <a:buNone/>
            </a:pPr>
            <a:r>
              <a:rPr lang="en-US" sz="4465" dirty="0">
                <a:solidFill>
                  <a:srgbClr val="000000"/>
                </a:solidFill>
                <a:latin typeface="思源宋体-Heavy" pitchFamily="34" charset="0"/>
                <a:ea typeface="思源宋体-Heavy" pitchFamily="34" charset="-122"/>
                <a:cs typeface="思源宋体-Heavy" pitchFamily="34" charset="-120"/>
              </a:rPr>
              <a:t>Phase 4: The Mechanical Interventions</a:t>
            </a:r>
            <a:endParaRPr lang="en-US" sz="4465" dirty="0"/>
          </a:p>
        </p:txBody>
      </p:sp>
      <p:sp>
        <p:nvSpPr>
          <p:cNvPr id="12" name="Text 7"/>
          <p:cNvSpPr/>
          <p:nvPr/>
        </p:nvSpPr>
        <p:spPr>
          <a:xfrm>
            <a:off x="9024995" y="1181819"/>
            <a:ext cx="4798836" cy="340155"/>
          </a:xfrm>
          <a:prstGeom prst="rect">
            <a:avLst/>
          </a:prstGeom>
          <a:noFill/>
          <a:ln/>
        </p:spPr>
        <p:txBody>
          <a:bodyPr wrap="none" lIns="0" tIns="0" rIns="0" bIns="0" rtlCol="0" anchor="ctr"/>
          <a:lstStyle/>
          <a:p>
            <a:pPr algn="l" indent="0" marL="0">
              <a:lnSpc>
                <a:spcPts val="2233"/>
              </a:lnSpc>
              <a:buNone/>
            </a:pPr>
            <a:endParaRPr lang="en-US" sz="1786"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31168"/>
          </a:xfrm>
          <a:prstGeom prst="rect">
            <a:avLst/>
          </a:prstGeom>
        </p:spPr>
      </p:pic>
      <p:pic>
        <p:nvPicPr>
          <p:cNvPr id="3" name="Image 1" descr="preencoded.png">    </p:cNvPr>
          <p:cNvPicPr>
            <a:picLocks noChangeAspect="1"/>
          </p:cNvPicPr>
          <p:nvPr/>
        </p:nvPicPr>
        <p:blipFill>
          <a:blip r:embed="rId2"/>
          <a:stretch>
            <a:fillRect/>
          </a:stretch>
        </p:blipFill>
        <p:spPr>
          <a:xfrm>
            <a:off x="0" y="0"/>
            <a:ext cx="4974305" cy="8231168"/>
          </a:xfrm>
          <a:prstGeom prst="rect">
            <a:avLst/>
          </a:prstGeom>
        </p:spPr>
      </p:pic>
      <p:pic>
        <p:nvPicPr>
          <p:cNvPr id="4" name="Image 2" descr="preencoded.png">    </p:cNvPr>
          <p:cNvPicPr>
            <a:picLocks noChangeAspect="1"/>
          </p:cNvPicPr>
          <p:nvPr/>
        </p:nvPicPr>
        <p:blipFill>
          <a:blip r:embed="rId3"/>
          <a:stretch>
            <a:fillRect/>
          </a:stretch>
        </p:blipFill>
        <p:spPr>
          <a:xfrm>
            <a:off x="5755583" y="5177025"/>
            <a:ext cx="8093342" cy="1306706"/>
          </a:xfrm>
          <a:prstGeom prst="rect">
            <a:avLst/>
          </a:prstGeom>
        </p:spPr>
      </p:pic>
      <p:sp>
        <p:nvSpPr>
          <p:cNvPr id="5" name="Text 0"/>
          <p:cNvSpPr/>
          <p:nvPr/>
        </p:nvSpPr>
        <p:spPr>
          <a:xfrm>
            <a:off x="5768131" y="1759985"/>
            <a:ext cx="8068247" cy="1133981"/>
          </a:xfrm>
          <a:prstGeom prst="rect">
            <a:avLst/>
          </a:prstGeom>
          <a:noFill/>
          <a:ln/>
        </p:spPr>
        <p:txBody>
          <a:bodyPr wrap="square" lIns="0" tIns="0" rIns="0" bIns="0" rtlCol="0" anchor="ctr"/>
          <a:lstStyle/>
          <a:p>
            <a:pPr algn="l" indent="0" marL="0">
              <a:lnSpc>
                <a:spcPts val="4465"/>
              </a:lnSpc>
              <a:buNone/>
            </a:pPr>
            <a:r>
              <a:rPr lang="en-US" sz="3572" dirty="0">
                <a:solidFill>
                  <a:srgbClr val="000000"/>
                </a:solidFill>
                <a:latin typeface="思源宋体-Heavy" pitchFamily="34" charset="0"/>
                <a:ea typeface="思源宋体-Heavy" pitchFamily="34" charset="-122"/>
                <a:cs typeface="思源宋体-Heavy" pitchFamily="34" charset="-120"/>
              </a:rPr>
              <a:t>I. Strategic Task Management (The Economic Fix)</a:t>
            </a:r>
            <a:endParaRPr lang="en-US" sz="3572" dirty="0"/>
          </a:p>
        </p:txBody>
      </p:sp>
      <p:sp>
        <p:nvSpPr>
          <p:cNvPr id="6" name="Text 1"/>
          <p:cNvSpPr/>
          <p:nvPr/>
        </p:nvSpPr>
        <p:spPr>
          <a:xfrm>
            <a:off x="5768131" y="3149034"/>
            <a:ext cx="8068247" cy="850094"/>
          </a:xfrm>
          <a:prstGeom prst="rect">
            <a:avLst/>
          </a:prstGeom>
          <a:noFill/>
          <a:ln/>
        </p:spPr>
        <p:txBody>
          <a:bodyPr wrap="square" lIns="0" tIns="0" rIns="0" bIns="0" rtlCol="0" anchor="ctr"/>
          <a:lstStyle/>
          <a:p>
            <a:pPr algn="l" indent="0" marL="0">
              <a:lnSpc>
                <a:spcPts val="3349"/>
              </a:lnSpc>
              <a:buNone/>
            </a:pPr>
            <a:r>
              <a:rPr lang="en-US" sz="2679" dirty="0">
                <a:solidFill>
                  <a:srgbClr val="000000"/>
                </a:solidFill>
                <a:latin typeface="思源宋体-Heavy" pitchFamily="34" charset="0"/>
                <a:ea typeface="思源宋体-Heavy" pitchFamily="34" charset="-122"/>
                <a:cs typeface="思源宋体-Heavy" pitchFamily="34" charset="-120"/>
              </a:rPr>
              <a:t>The Eisenhower Matrix (Counteracting Mere Urgency)</a:t>
            </a:r>
            <a:endParaRPr lang="en-US" sz="2679" dirty="0"/>
          </a:p>
        </p:txBody>
      </p:sp>
      <p:sp>
        <p:nvSpPr>
          <p:cNvPr id="7" name="Text 2"/>
          <p:cNvSpPr/>
          <p:nvPr/>
        </p:nvSpPr>
        <p:spPr>
          <a:xfrm>
            <a:off x="5768131" y="4254195"/>
            <a:ext cx="8068247" cy="680310"/>
          </a:xfrm>
          <a:prstGeom prst="rect">
            <a:avLst/>
          </a:prstGeom>
          <a:noFill/>
          <a:ln/>
        </p:spPr>
        <p:txBody>
          <a:bodyPr wrap="square" lIns="0" tIns="0" rIns="0" bIns="0" rtlCol="0" anchor="ctr"/>
          <a:lstStyle/>
          <a:p>
            <a:pPr algn="l" indent="0" marL="0">
              <a:lnSpc>
                <a:spcPts val="2233"/>
              </a:lnSpc>
              <a:buNone/>
            </a:pPr>
            <a:r>
              <a:rPr lang="en-US" sz="1786" dirty="0">
                <a:solidFill>
                  <a:srgbClr val="000000"/>
                </a:solidFill>
                <a:latin typeface="思源宋体-Regular" pitchFamily="34" charset="0"/>
                <a:ea typeface="思源宋体-Regular" pitchFamily="34" charset="-122"/>
                <a:cs typeface="思源宋体-Regular" pitchFamily="34" charset="-120"/>
              </a:rPr>
              <a:t>By explicitly labeling tasks, you prevent the brain from defaulting to "urgent" but "unimportant" tasks like emails.</a:t>
            </a:r>
            <a:endParaRPr lang="en-US" sz="1786" dirty="0"/>
          </a:p>
        </p:txBody>
      </p:sp>
      <p:sp>
        <p:nvSpPr>
          <p:cNvPr id="8" name="Text 3"/>
          <p:cNvSpPr/>
          <p:nvPr/>
        </p:nvSpPr>
        <p:spPr>
          <a:xfrm>
            <a:off x="6007318" y="5428760"/>
            <a:ext cx="7589873" cy="354271"/>
          </a:xfrm>
          <a:prstGeom prst="rect">
            <a:avLst/>
          </a:prstGeom>
          <a:noFill/>
          <a:ln/>
        </p:spPr>
        <p:txBody>
          <a:bodyPr wrap="none" lIns="0" tIns="0" rIns="0" bIns="0" rtlCol="0" anchor="ctr"/>
          <a:lstStyle/>
          <a:p>
            <a:pPr algn="l" indent="0" marL="0">
              <a:lnSpc>
                <a:spcPts val="2791"/>
              </a:lnSpc>
              <a:buNone/>
            </a:pPr>
            <a:r>
              <a:rPr lang="en-US" sz="2233" dirty="0">
                <a:solidFill>
                  <a:srgbClr val="000000"/>
                </a:solidFill>
                <a:latin typeface="思源宋体-Regular" pitchFamily="34" charset="0"/>
                <a:ea typeface="思源宋体-Regular" pitchFamily="34" charset="-122"/>
                <a:cs typeface="思源宋体-Regular" pitchFamily="34" charset="-120"/>
              </a:rPr>
              <a:t>Action</a:t>
            </a:r>
            <a:endParaRPr lang="en-US" sz="2233" dirty="0"/>
          </a:p>
        </p:txBody>
      </p:sp>
      <p:sp>
        <p:nvSpPr>
          <p:cNvPr id="9" name="Text 4"/>
          <p:cNvSpPr/>
          <p:nvPr/>
        </p:nvSpPr>
        <p:spPr>
          <a:xfrm>
            <a:off x="6007318" y="5891842"/>
            <a:ext cx="7589873" cy="340155"/>
          </a:xfrm>
          <a:prstGeom prst="rect">
            <a:avLst/>
          </a:prstGeom>
          <a:noFill/>
          <a:ln/>
        </p:spPr>
        <p:txBody>
          <a:bodyPr wrap="none" lIns="0" tIns="0" rIns="0" bIns="0" rtlCol="0" anchor="ctr"/>
          <a:lstStyle/>
          <a:p>
            <a:pPr algn="l" indent="0" marL="0">
              <a:lnSpc>
                <a:spcPts val="2233"/>
              </a:lnSpc>
              <a:buNone/>
            </a:pPr>
            <a:r>
              <a:rPr lang="en-US" sz="1786" dirty="0">
                <a:solidFill>
                  <a:srgbClr val="000000"/>
                </a:solidFill>
                <a:latin typeface="思源宋体-Regular" pitchFamily="34" charset="0"/>
                <a:ea typeface="思源宋体-Regular" pitchFamily="34" charset="-122"/>
                <a:cs typeface="思源宋体-Regular" pitchFamily="34" charset="-120"/>
              </a:rPr>
              <a:t>Classify tasks into four quadrants: Do, Schedule, Delegate, Delete.</a:t>
            </a:r>
            <a:endParaRPr lang="en-US" sz="1786"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31168"/>
          </a:xfrm>
          <a:prstGeom prst="rect">
            <a:avLst/>
          </a:prstGeom>
        </p:spPr>
      </p:pic>
      <p:pic>
        <p:nvPicPr>
          <p:cNvPr id="3" name="Image 1" descr="preencoded.png">    </p:cNvPr>
          <p:cNvPicPr>
            <a:picLocks noChangeAspect="1"/>
          </p:cNvPicPr>
          <p:nvPr/>
        </p:nvPicPr>
        <p:blipFill>
          <a:blip r:embed="rId2"/>
          <a:stretch>
            <a:fillRect/>
          </a:stretch>
        </p:blipFill>
        <p:spPr>
          <a:xfrm>
            <a:off x="9407302" y="0"/>
            <a:ext cx="5222902" cy="8231168"/>
          </a:xfrm>
          <a:prstGeom prst="rect">
            <a:avLst/>
          </a:prstGeom>
        </p:spPr>
      </p:pic>
      <p:pic>
        <p:nvPicPr>
          <p:cNvPr id="4" name="Image 2" descr="preencoded.png">    </p:cNvPr>
          <p:cNvPicPr>
            <a:picLocks noChangeAspect="1"/>
          </p:cNvPicPr>
          <p:nvPr/>
        </p:nvPicPr>
        <p:blipFill>
          <a:blip r:embed="rId3"/>
          <a:stretch>
            <a:fillRect/>
          </a:stretch>
        </p:blipFill>
        <p:spPr>
          <a:xfrm>
            <a:off x="882051" y="3621330"/>
            <a:ext cx="3857772" cy="3057672"/>
          </a:xfrm>
          <a:prstGeom prst="rect">
            <a:avLst/>
          </a:prstGeom>
        </p:spPr>
      </p:pic>
      <p:pic>
        <p:nvPicPr>
          <p:cNvPr id="5" name="Image 3" descr="preencoded.png">    </p:cNvPr>
          <p:cNvPicPr>
            <a:picLocks noChangeAspect="1"/>
          </p:cNvPicPr>
          <p:nvPr/>
        </p:nvPicPr>
        <p:blipFill>
          <a:blip r:embed="rId4"/>
          <a:stretch>
            <a:fillRect/>
          </a:stretch>
        </p:blipFill>
        <p:spPr>
          <a:xfrm>
            <a:off x="5029592" y="3621330"/>
            <a:ext cx="3857772" cy="3057672"/>
          </a:xfrm>
          <a:prstGeom prst="rect">
            <a:avLst/>
          </a:prstGeom>
        </p:spPr>
      </p:pic>
      <p:pic>
        <p:nvPicPr>
          <p:cNvPr id="6" name="Image 4" descr="preencoded.png">    </p:cNvPr>
          <p:cNvPicPr>
            <a:picLocks noChangeAspect="1"/>
          </p:cNvPicPr>
          <p:nvPr/>
        </p:nvPicPr>
        <p:blipFill>
          <a:blip r:embed="rId5"/>
          <a:stretch>
            <a:fillRect/>
          </a:stretch>
        </p:blipFill>
        <p:spPr>
          <a:xfrm>
            <a:off x="768731" y="3621330"/>
            <a:ext cx="163510" cy="3057672"/>
          </a:xfrm>
          <a:prstGeom prst="rect">
            <a:avLst/>
          </a:prstGeom>
        </p:spPr>
      </p:pic>
      <p:pic>
        <p:nvPicPr>
          <p:cNvPr id="7" name="Image 5" descr="preencoded.png">    </p:cNvPr>
          <p:cNvPicPr>
            <a:picLocks noChangeAspect="1"/>
          </p:cNvPicPr>
          <p:nvPr/>
        </p:nvPicPr>
        <p:blipFill>
          <a:blip r:embed="rId6"/>
          <a:stretch>
            <a:fillRect/>
          </a:stretch>
        </p:blipFill>
        <p:spPr>
          <a:xfrm>
            <a:off x="4916272" y="3621330"/>
            <a:ext cx="163510" cy="3057672"/>
          </a:xfrm>
          <a:prstGeom prst="rect">
            <a:avLst/>
          </a:prstGeom>
        </p:spPr>
      </p:pic>
      <p:sp>
        <p:nvSpPr>
          <p:cNvPr id="8" name="Text 0"/>
          <p:cNvSpPr/>
          <p:nvPr/>
        </p:nvSpPr>
        <p:spPr>
          <a:xfrm>
            <a:off x="793826" y="1577262"/>
            <a:ext cx="8068247" cy="1133981"/>
          </a:xfrm>
          <a:prstGeom prst="rect">
            <a:avLst/>
          </a:prstGeom>
          <a:noFill/>
          <a:ln/>
        </p:spPr>
        <p:txBody>
          <a:bodyPr wrap="square" lIns="0" tIns="0" rIns="0" bIns="0" rtlCol="0" anchor="ctr"/>
          <a:lstStyle/>
          <a:p>
            <a:pPr algn="l" indent="0" marL="0">
              <a:lnSpc>
                <a:spcPts val="4465"/>
              </a:lnSpc>
              <a:buNone/>
            </a:pPr>
            <a:r>
              <a:rPr lang="en-US" sz="3572" dirty="0">
                <a:solidFill>
                  <a:srgbClr val="000000"/>
                </a:solidFill>
                <a:latin typeface="思源宋体-Heavy" pitchFamily="34" charset="0"/>
                <a:ea typeface="思源宋体-Heavy" pitchFamily="34" charset="-122"/>
                <a:cs typeface="思源宋体-Heavy" pitchFamily="34" charset="-120"/>
              </a:rPr>
              <a:t>I. Strategic Task Management (The Economic Fix)</a:t>
            </a:r>
            <a:endParaRPr lang="en-US" sz="3572" dirty="0"/>
          </a:p>
        </p:txBody>
      </p:sp>
      <p:sp>
        <p:nvSpPr>
          <p:cNvPr id="9" name="Text 1"/>
          <p:cNvSpPr/>
          <p:nvPr/>
        </p:nvSpPr>
        <p:spPr>
          <a:xfrm>
            <a:off x="793826" y="2966310"/>
            <a:ext cx="8068247" cy="425047"/>
          </a:xfrm>
          <a:prstGeom prst="rect">
            <a:avLst/>
          </a:prstGeom>
          <a:noFill/>
          <a:ln/>
        </p:spPr>
        <p:txBody>
          <a:bodyPr wrap="none" lIns="0" tIns="0" rIns="0" bIns="0" rtlCol="0" anchor="ctr"/>
          <a:lstStyle/>
          <a:p>
            <a:pPr algn="l" indent="0" marL="0">
              <a:lnSpc>
                <a:spcPts val="3349"/>
              </a:lnSpc>
              <a:buNone/>
            </a:pPr>
            <a:r>
              <a:rPr lang="en-US" sz="2679" dirty="0">
                <a:solidFill>
                  <a:srgbClr val="000000"/>
                </a:solidFill>
                <a:latin typeface="思源宋体-Heavy" pitchFamily="34" charset="0"/>
                <a:ea typeface="思源宋体-Heavy" pitchFamily="34" charset="-122"/>
                <a:cs typeface="思源宋体-Heavy" pitchFamily="34" charset="-120"/>
              </a:rPr>
              <a:t>Time Blocking &amp; Batching</a:t>
            </a:r>
            <a:endParaRPr lang="en-US" sz="2679" dirty="0"/>
          </a:p>
        </p:txBody>
      </p:sp>
      <p:sp>
        <p:nvSpPr>
          <p:cNvPr id="10" name="Text 2"/>
          <p:cNvSpPr/>
          <p:nvPr/>
        </p:nvSpPr>
        <p:spPr>
          <a:xfrm>
            <a:off x="1133785" y="3898159"/>
            <a:ext cx="3329208" cy="354271"/>
          </a:xfrm>
          <a:prstGeom prst="rect">
            <a:avLst/>
          </a:prstGeom>
          <a:noFill/>
          <a:ln/>
        </p:spPr>
        <p:txBody>
          <a:bodyPr wrap="none" lIns="0" tIns="0" rIns="0" bIns="0" rtlCol="0" anchor="ctr"/>
          <a:lstStyle/>
          <a:p>
            <a:pPr algn="l" indent="0" marL="0">
              <a:lnSpc>
                <a:spcPts val="2791"/>
              </a:lnSpc>
              <a:buNone/>
            </a:pPr>
            <a:r>
              <a:rPr lang="en-US" sz="2233" dirty="0">
                <a:solidFill>
                  <a:srgbClr val="000000"/>
                </a:solidFill>
                <a:latin typeface="思源宋体-Regular" pitchFamily="34" charset="0"/>
                <a:ea typeface="思源宋体-Regular" pitchFamily="34" charset="-122"/>
                <a:cs typeface="思源宋体-Regular" pitchFamily="34" charset="-120"/>
              </a:rPr>
              <a:t>Deep Work Blocks</a:t>
            </a:r>
            <a:endParaRPr lang="en-US" sz="2233" dirty="0"/>
          </a:p>
        </p:txBody>
      </p:sp>
      <p:sp>
        <p:nvSpPr>
          <p:cNvPr id="11" name="Text 3"/>
          <p:cNvSpPr/>
          <p:nvPr/>
        </p:nvSpPr>
        <p:spPr>
          <a:xfrm>
            <a:off x="1133785" y="4361241"/>
            <a:ext cx="3329208" cy="1020466"/>
          </a:xfrm>
          <a:prstGeom prst="rect">
            <a:avLst/>
          </a:prstGeom>
          <a:noFill/>
          <a:ln/>
        </p:spPr>
        <p:txBody>
          <a:bodyPr wrap="square" lIns="0" tIns="0" rIns="0" bIns="0" rtlCol="0" anchor="ctr"/>
          <a:lstStyle/>
          <a:p>
            <a:pPr algn="l" indent="0" marL="0">
              <a:lnSpc>
                <a:spcPts val="2233"/>
              </a:lnSpc>
              <a:buNone/>
            </a:pPr>
            <a:r>
              <a:rPr lang="en-US" sz="1786" dirty="0">
                <a:solidFill>
                  <a:srgbClr val="000000"/>
                </a:solidFill>
                <a:latin typeface="思源宋体-Regular" pitchFamily="34" charset="0"/>
                <a:ea typeface="思源宋体-Regular" pitchFamily="34" charset="-122"/>
                <a:cs typeface="思源宋体-Regular" pitchFamily="34" charset="-120"/>
              </a:rPr>
              <a:t>Reserve your most productive 2-4 hours for "Important/Not Urgent" tasks.</a:t>
            </a:r>
            <a:endParaRPr lang="en-US" sz="1786" dirty="0"/>
          </a:p>
        </p:txBody>
      </p:sp>
      <p:sp>
        <p:nvSpPr>
          <p:cNvPr id="12" name="Text 4"/>
          <p:cNvSpPr/>
          <p:nvPr/>
        </p:nvSpPr>
        <p:spPr>
          <a:xfrm>
            <a:off x="5281327" y="3898159"/>
            <a:ext cx="3329208" cy="354271"/>
          </a:xfrm>
          <a:prstGeom prst="rect">
            <a:avLst/>
          </a:prstGeom>
          <a:noFill/>
          <a:ln/>
        </p:spPr>
        <p:txBody>
          <a:bodyPr wrap="none" lIns="0" tIns="0" rIns="0" bIns="0" rtlCol="0" anchor="ctr"/>
          <a:lstStyle/>
          <a:p>
            <a:pPr algn="l" indent="0" marL="0">
              <a:lnSpc>
                <a:spcPts val="2791"/>
              </a:lnSpc>
              <a:buNone/>
            </a:pPr>
            <a:r>
              <a:rPr lang="en-US" sz="2233" dirty="0">
                <a:solidFill>
                  <a:srgbClr val="000000"/>
                </a:solidFill>
                <a:latin typeface="思源宋体-Regular" pitchFamily="34" charset="0"/>
                <a:ea typeface="思源宋体-Regular" pitchFamily="34" charset="-122"/>
                <a:cs typeface="思源宋体-Regular" pitchFamily="34" charset="-120"/>
              </a:rPr>
              <a:t>Email Batching</a:t>
            </a:r>
            <a:endParaRPr lang="en-US" sz="2233" dirty="0"/>
          </a:p>
        </p:txBody>
      </p:sp>
      <p:sp>
        <p:nvSpPr>
          <p:cNvPr id="13" name="Text 5"/>
          <p:cNvSpPr/>
          <p:nvPr/>
        </p:nvSpPr>
        <p:spPr>
          <a:xfrm>
            <a:off x="5281327" y="4361241"/>
            <a:ext cx="3329208" cy="2040931"/>
          </a:xfrm>
          <a:prstGeom prst="rect">
            <a:avLst/>
          </a:prstGeom>
          <a:noFill/>
          <a:ln/>
        </p:spPr>
        <p:txBody>
          <a:bodyPr wrap="square" lIns="0" tIns="0" rIns="0" bIns="0" rtlCol="0" anchor="ctr"/>
          <a:lstStyle/>
          <a:p>
            <a:pPr algn="l" indent="0" marL="0">
              <a:lnSpc>
                <a:spcPts val="2233"/>
              </a:lnSpc>
              <a:buNone/>
            </a:pPr>
            <a:r>
              <a:rPr lang="en-US" sz="1786" dirty="0">
                <a:solidFill>
                  <a:srgbClr val="000000"/>
                </a:solidFill>
                <a:latin typeface="思源宋体-Regular" pitchFamily="34" charset="0"/>
                <a:ea typeface="思源宋体-Regular" pitchFamily="34" charset="-122"/>
                <a:cs typeface="思源宋体-Regular" pitchFamily="34" charset="-120"/>
              </a:rPr>
              <a:t>Use tools like Mailman or Freedom to restrict inbox access to specific windows (e.g., 12 PM and 4 PM), preventing the "bleeding" of shallow work into deep work.</a:t>
            </a:r>
            <a:endParaRPr lang="en-US" sz="1786"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31168"/>
          </a:xfrm>
          <a:prstGeom prst="rect">
            <a:avLst/>
          </a:prstGeom>
        </p:spPr>
      </p:pic>
      <p:pic>
        <p:nvPicPr>
          <p:cNvPr id="3" name="Image 1" descr="preencoded.png">    </p:cNvPr>
          <p:cNvPicPr>
            <a:picLocks noChangeAspect="1"/>
          </p:cNvPicPr>
          <p:nvPr/>
        </p:nvPicPr>
        <p:blipFill>
          <a:blip r:embed="rId2"/>
          <a:stretch>
            <a:fillRect/>
          </a:stretch>
        </p:blipFill>
        <p:spPr>
          <a:xfrm>
            <a:off x="0" y="0"/>
            <a:ext cx="4974305" cy="8231168"/>
          </a:xfrm>
          <a:prstGeom prst="rect">
            <a:avLst/>
          </a:prstGeom>
        </p:spPr>
      </p:pic>
      <p:sp>
        <p:nvSpPr>
          <p:cNvPr id="4" name="Text 0"/>
          <p:cNvSpPr/>
          <p:nvPr/>
        </p:nvSpPr>
        <p:spPr>
          <a:xfrm>
            <a:off x="5768131" y="2953371"/>
            <a:ext cx="8068247" cy="1133981"/>
          </a:xfrm>
          <a:prstGeom prst="rect">
            <a:avLst/>
          </a:prstGeom>
          <a:noFill/>
          <a:ln/>
        </p:spPr>
        <p:txBody>
          <a:bodyPr wrap="square" lIns="0" tIns="0" rIns="0" bIns="0" rtlCol="0" anchor="ctr"/>
          <a:lstStyle/>
          <a:p>
            <a:pPr algn="l" indent="0" marL="0">
              <a:lnSpc>
                <a:spcPts val="4465"/>
              </a:lnSpc>
              <a:buNone/>
            </a:pPr>
            <a:r>
              <a:rPr lang="en-US" sz="3572" dirty="0">
                <a:solidFill>
                  <a:srgbClr val="000000"/>
                </a:solidFill>
                <a:latin typeface="思源宋体-Heavy" pitchFamily="34" charset="0"/>
                <a:ea typeface="思源宋体-Heavy" pitchFamily="34" charset="-122"/>
                <a:cs typeface="思源宋体-Heavy" pitchFamily="34" charset="-120"/>
              </a:rPr>
              <a:t>II. Cognitive De-Cluttering (The Psychological Fix)</a:t>
            </a:r>
            <a:endParaRPr lang="en-US" sz="3572" dirty="0"/>
          </a:p>
        </p:txBody>
      </p:sp>
      <p:sp>
        <p:nvSpPr>
          <p:cNvPr id="5" name="Text 1"/>
          <p:cNvSpPr/>
          <p:nvPr/>
        </p:nvSpPr>
        <p:spPr>
          <a:xfrm>
            <a:off x="5768131" y="4342420"/>
            <a:ext cx="8068247" cy="680310"/>
          </a:xfrm>
          <a:prstGeom prst="rect">
            <a:avLst/>
          </a:prstGeom>
          <a:noFill/>
          <a:ln/>
        </p:spPr>
        <p:txBody>
          <a:bodyPr wrap="square" lIns="0" tIns="0" rIns="0" bIns="0" rtlCol="0" anchor="ctr"/>
          <a:lstStyle/>
          <a:p>
            <a:pPr algn="l" indent="0" marL="0">
              <a:lnSpc>
                <a:spcPts val="2233"/>
              </a:lnSpc>
              <a:buNone/>
            </a:pPr>
            <a:r>
              <a:rPr lang="en-US" sz="1786" dirty="0">
                <a:solidFill>
                  <a:srgbClr val="000000"/>
                </a:solidFill>
                <a:latin typeface="思源宋体-Regular" pitchFamily="34" charset="0"/>
                <a:ea typeface="思源宋体-Regular" pitchFamily="34" charset="-122"/>
                <a:cs typeface="思源宋体-Regular" pitchFamily="34" charset="-120"/>
              </a:rPr>
              <a:t>These solutions address the Zeigarnik Effect and Complexity Bias, reducing the mental load on your working memory.</a:t>
            </a:r>
            <a:endParaRPr lang="en-US" sz="1786"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31168"/>
          </a:xfrm>
          <a:prstGeom prst="rect">
            <a:avLst/>
          </a:prstGeom>
        </p:spPr>
      </p:pic>
      <p:pic>
        <p:nvPicPr>
          <p:cNvPr id="3" name="Image 1" descr="preencoded.png">    </p:cNvPr>
          <p:cNvPicPr>
            <a:picLocks noChangeAspect="1"/>
          </p:cNvPicPr>
          <p:nvPr/>
        </p:nvPicPr>
        <p:blipFill>
          <a:blip r:embed="rId2"/>
          <a:stretch>
            <a:fillRect/>
          </a:stretch>
        </p:blipFill>
        <p:spPr>
          <a:xfrm>
            <a:off x="0" y="0"/>
            <a:ext cx="14630400" cy="2621050"/>
          </a:xfrm>
          <a:prstGeom prst="rect">
            <a:avLst/>
          </a:prstGeom>
        </p:spPr>
      </p:pic>
      <p:pic>
        <p:nvPicPr>
          <p:cNvPr id="4" name="Image 2" descr="preencoded.png">    </p:cNvPr>
          <p:cNvPicPr>
            <a:picLocks noChangeAspect="1"/>
          </p:cNvPicPr>
          <p:nvPr/>
        </p:nvPicPr>
        <p:blipFill>
          <a:blip r:embed="rId3"/>
          <a:stretch>
            <a:fillRect/>
          </a:stretch>
        </p:blipFill>
        <p:spPr>
          <a:xfrm>
            <a:off x="768731" y="4629248"/>
            <a:ext cx="6492358" cy="1218089"/>
          </a:xfrm>
          <a:prstGeom prst="rect">
            <a:avLst/>
          </a:prstGeom>
        </p:spPr>
      </p:pic>
      <p:pic>
        <p:nvPicPr>
          <p:cNvPr id="5" name="Image 3" descr="preencoded.png">    </p:cNvPr>
          <p:cNvPicPr>
            <a:picLocks noChangeAspect="1"/>
          </p:cNvPicPr>
          <p:nvPr/>
        </p:nvPicPr>
        <p:blipFill>
          <a:blip r:embed="rId4"/>
          <a:stretch>
            <a:fillRect/>
          </a:stretch>
        </p:blipFill>
        <p:spPr>
          <a:xfrm>
            <a:off x="7369507" y="4629248"/>
            <a:ext cx="6492358" cy="1218089"/>
          </a:xfrm>
          <a:prstGeom prst="rect">
            <a:avLst/>
          </a:prstGeom>
        </p:spPr>
      </p:pic>
      <p:sp>
        <p:nvSpPr>
          <p:cNvPr id="6" name="Text 0"/>
          <p:cNvSpPr/>
          <p:nvPr/>
        </p:nvSpPr>
        <p:spPr>
          <a:xfrm>
            <a:off x="793826" y="3185696"/>
            <a:ext cx="13042748" cy="397011"/>
          </a:xfrm>
          <a:prstGeom prst="rect">
            <a:avLst/>
          </a:prstGeom>
          <a:noFill/>
          <a:ln/>
        </p:spPr>
        <p:txBody>
          <a:bodyPr wrap="none" lIns="0" tIns="0" rIns="0" bIns="0" rtlCol="0" anchor="ctr"/>
          <a:lstStyle/>
          <a:p>
            <a:pPr algn="l" indent="0" marL="0">
              <a:lnSpc>
                <a:spcPts val="3126"/>
              </a:lnSpc>
              <a:buNone/>
            </a:pPr>
            <a:r>
              <a:rPr lang="en-US" sz="2500" dirty="0">
                <a:solidFill>
                  <a:srgbClr val="000000"/>
                </a:solidFill>
                <a:latin typeface="思源宋体-Heavy" pitchFamily="34" charset="0"/>
                <a:ea typeface="思源宋体-Heavy" pitchFamily="34" charset="-122"/>
                <a:cs typeface="思源宋体-Heavy" pitchFamily="34" charset="-120"/>
              </a:rPr>
              <a:t>II. Cognitive De-Cluttering (The Psychological Fix)</a:t>
            </a:r>
            <a:endParaRPr lang="en-US" sz="2500" dirty="0"/>
          </a:p>
        </p:txBody>
      </p:sp>
      <p:sp>
        <p:nvSpPr>
          <p:cNvPr id="7" name="Text 1"/>
          <p:cNvSpPr/>
          <p:nvPr/>
        </p:nvSpPr>
        <p:spPr>
          <a:xfrm>
            <a:off x="793826" y="3761313"/>
            <a:ext cx="13042748" cy="297611"/>
          </a:xfrm>
          <a:prstGeom prst="rect">
            <a:avLst/>
          </a:prstGeom>
          <a:noFill/>
          <a:ln/>
        </p:spPr>
        <p:txBody>
          <a:bodyPr wrap="none" lIns="0" tIns="0" rIns="0" bIns="0" rtlCol="0" anchor="ctr"/>
          <a:lstStyle/>
          <a:p>
            <a:pPr algn="l" indent="0" marL="0">
              <a:lnSpc>
                <a:spcPts val="2344"/>
              </a:lnSpc>
              <a:buNone/>
            </a:pPr>
            <a:r>
              <a:rPr lang="en-US" sz="1875" dirty="0">
                <a:solidFill>
                  <a:srgbClr val="000000"/>
                </a:solidFill>
                <a:latin typeface="思源宋体-Heavy" pitchFamily="34" charset="0"/>
                <a:ea typeface="思源宋体-Heavy" pitchFamily="34" charset="-122"/>
                <a:cs typeface="思源宋体-Heavy" pitchFamily="34" charset="-120"/>
              </a:rPr>
              <a:t>The "External Brain" Strategy</a:t>
            </a:r>
            <a:endParaRPr lang="en-US" sz="1875" dirty="0"/>
          </a:p>
        </p:txBody>
      </p:sp>
      <p:sp>
        <p:nvSpPr>
          <p:cNvPr id="8" name="Text 2"/>
          <p:cNvSpPr/>
          <p:nvPr/>
        </p:nvSpPr>
        <p:spPr>
          <a:xfrm>
            <a:off x="793826" y="4237530"/>
            <a:ext cx="13042748" cy="238207"/>
          </a:xfrm>
          <a:prstGeom prst="rect">
            <a:avLst/>
          </a:prstGeom>
          <a:noFill/>
          <a:ln/>
        </p:spPr>
        <p:txBody>
          <a:bodyPr wrap="none" lIns="0" tIns="0" rIns="0" bIns="0" rtlCol="0" anchor="ctr"/>
          <a:lstStyle/>
          <a:p>
            <a:pPr algn="l" indent="0" marL="0">
              <a:lnSpc>
                <a:spcPts val="1563"/>
              </a:lnSpc>
              <a:buNone/>
            </a:pPr>
            <a:r>
              <a:rPr lang="en-US" sz="1250" dirty="0">
                <a:solidFill>
                  <a:srgbClr val="000000"/>
                </a:solidFill>
                <a:latin typeface="思源宋体-Regular" pitchFamily="34" charset="0"/>
                <a:ea typeface="思源宋体-Regular" pitchFamily="34" charset="-122"/>
                <a:cs typeface="思源宋体-Regular" pitchFamily="34" charset="-120"/>
              </a:rPr>
              <a:t>Your brain is for having ideas, not holding them.</a:t>
            </a:r>
            <a:endParaRPr lang="en-US" sz="1250" dirty="0"/>
          </a:p>
        </p:txBody>
      </p:sp>
      <p:sp>
        <p:nvSpPr>
          <p:cNvPr id="9" name="Text 3"/>
          <p:cNvSpPr/>
          <p:nvPr/>
        </p:nvSpPr>
        <p:spPr>
          <a:xfrm>
            <a:off x="977530" y="4838046"/>
            <a:ext cx="6074761" cy="248009"/>
          </a:xfrm>
          <a:prstGeom prst="rect">
            <a:avLst/>
          </a:prstGeom>
          <a:noFill/>
          <a:ln/>
        </p:spPr>
        <p:txBody>
          <a:bodyPr wrap="none" lIns="0" tIns="0" rIns="0" bIns="0" rtlCol="0" anchor="ctr"/>
          <a:lstStyle/>
          <a:p>
            <a:pPr algn="l" indent="0" marL="0">
              <a:lnSpc>
                <a:spcPts val="1953"/>
              </a:lnSpc>
              <a:buNone/>
            </a:pPr>
            <a:r>
              <a:rPr lang="en-US" sz="1563" dirty="0">
                <a:solidFill>
                  <a:srgbClr val="000000"/>
                </a:solidFill>
                <a:latin typeface="思源宋体-Regular" pitchFamily="34" charset="0"/>
                <a:ea typeface="思源宋体-Regular" pitchFamily="34" charset="-122"/>
                <a:cs typeface="思源宋体-Regular" pitchFamily="34" charset="-120"/>
              </a:rPr>
              <a:t>Write it Down</a:t>
            </a:r>
            <a:endParaRPr lang="en-US" sz="1563" dirty="0"/>
          </a:p>
        </p:txBody>
      </p:sp>
      <p:sp>
        <p:nvSpPr>
          <p:cNvPr id="10" name="Text 4"/>
          <p:cNvSpPr/>
          <p:nvPr/>
        </p:nvSpPr>
        <p:spPr>
          <a:xfrm>
            <a:off x="977530" y="5162125"/>
            <a:ext cx="6074761" cy="238207"/>
          </a:xfrm>
          <a:prstGeom prst="rect">
            <a:avLst/>
          </a:prstGeom>
          <a:noFill/>
          <a:ln/>
        </p:spPr>
        <p:txBody>
          <a:bodyPr wrap="none" lIns="0" tIns="0" rIns="0" bIns="0" rtlCol="0" anchor="ctr"/>
          <a:lstStyle/>
          <a:p>
            <a:pPr algn="l" indent="0" marL="0">
              <a:lnSpc>
                <a:spcPts val="1563"/>
              </a:lnSpc>
              <a:buNone/>
            </a:pPr>
            <a:r>
              <a:rPr lang="en-US" sz="1250" dirty="0">
                <a:solidFill>
                  <a:srgbClr val="000000"/>
                </a:solidFill>
                <a:latin typeface="思源宋体-Regular" pitchFamily="34" charset="0"/>
                <a:ea typeface="思源宋体-Regular" pitchFamily="34" charset="-122"/>
                <a:cs typeface="思源宋体-Regular" pitchFamily="34" charset="-120"/>
              </a:rPr>
              <a:t>Use a digital task manager (like Todoist) to offload tasks immediately.</a:t>
            </a:r>
            <a:endParaRPr lang="en-US" sz="1250" dirty="0"/>
          </a:p>
        </p:txBody>
      </p:sp>
      <p:sp>
        <p:nvSpPr>
          <p:cNvPr id="11" name="Text 5"/>
          <p:cNvSpPr/>
          <p:nvPr/>
        </p:nvSpPr>
        <p:spPr>
          <a:xfrm>
            <a:off x="793826" y="6000848"/>
            <a:ext cx="13042748" cy="297611"/>
          </a:xfrm>
          <a:prstGeom prst="rect">
            <a:avLst/>
          </a:prstGeom>
          <a:noFill/>
          <a:ln/>
        </p:spPr>
        <p:txBody>
          <a:bodyPr wrap="none" lIns="0" tIns="0" rIns="0" bIns="0" rtlCol="0" anchor="ctr"/>
          <a:lstStyle/>
          <a:p>
            <a:pPr algn="l" indent="0" marL="0">
              <a:lnSpc>
                <a:spcPts val="2344"/>
              </a:lnSpc>
              <a:buNone/>
            </a:pPr>
            <a:r>
              <a:rPr lang="en-US" sz="1875" dirty="0">
                <a:solidFill>
                  <a:srgbClr val="000000"/>
                </a:solidFill>
                <a:latin typeface="思源宋体-Heavy" pitchFamily="34" charset="0"/>
                <a:ea typeface="思源宋体-Heavy" pitchFamily="34" charset="-122"/>
                <a:cs typeface="思源宋体-Heavy" pitchFamily="34" charset="-120"/>
              </a:rPr>
              <a:t>Bias for Action (Occam's Razor)</a:t>
            </a:r>
            <a:endParaRPr lang="en-US" sz="1875" dirty="0"/>
          </a:p>
        </p:txBody>
      </p:sp>
      <p:sp>
        <p:nvSpPr>
          <p:cNvPr id="12" name="Text 6"/>
          <p:cNvSpPr/>
          <p:nvPr/>
        </p:nvSpPr>
        <p:spPr>
          <a:xfrm>
            <a:off x="793826" y="6477065"/>
            <a:ext cx="13042748" cy="714620"/>
          </a:xfrm>
          <a:prstGeom prst="rect">
            <a:avLst/>
          </a:prstGeom>
          <a:noFill/>
          <a:ln/>
        </p:spPr>
        <p:txBody>
          <a:bodyPr wrap="square" lIns="0" tIns="0" rIns="0" bIns="0" rtlCol="0" anchor="ctr"/>
          <a:lstStyle/>
          <a:p>
            <a:pPr algn="l" indent="0" marL="0">
              <a:lnSpc>
                <a:spcPts val="1563"/>
              </a:lnSpc>
              <a:buNone/>
            </a:pPr>
            <a:r>
              <a:rPr lang="en-US" sz="1250" dirty="0">
                <a:solidFill>
                  <a:srgbClr val="000000"/>
                </a:solidFill>
                <a:latin typeface="思源宋体-Regular" pitchFamily="34" charset="0"/>
                <a:ea typeface="思源宋体-Regular" pitchFamily="34" charset="-122"/>
                <a:cs typeface="思源宋体-Regular" pitchFamily="34" charset="-120"/>
              </a:rPr>
              <a:t>Complexity is often a form of procrastination.</a:t>
            </a:r>
            <a:endParaRPr lang="en-US" sz="1250" dirty="0"/>
          </a:p>
          <a:p>
            <a:pPr algn="l" indent="0" marL="0">
              <a:lnSpc>
                <a:spcPts val="1563"/>
              </a:lnSpc>
              <a:buNone/>
            </a:pPr>
            <a:r>
              <a:rPr lang="en-US" sz="1250" dirty="0">
                <a:solidFill>
                  <a:srgbClr val="000000"/>
                </a:solidFill>
                <a:latin typeface="思源宋体-Regular" pitchFamily="34" charset="0"/>
                <a:ea typeface="思源宋体-Regular" pitchFamily="34" charset="-122"/>
                <a:cs typeface="思源宋体-Regular" pitchFamily="34" charset="-120"/>
              </a:rPr>
              <a:t>- Iteration over Perfection: Choose the simplest system you can stick with long-term rather than the most "perfect" one.</a:t>
            </a:r>
            <a:endParaRPr lang="en-US" sz="1250" dirty="0"/>
          </a:p>
          <a:p>
            <a:pPr algn="l" indent="0" marL="0">
              <a:lnSpc>
                <a:spcPts val="1563"/>
              </a:lnSpc>
              <a:buNone/>
            </a:pPr>
            <a:r>
              <a:rPr lang="en-US" sz="1250" dirty="0">
                <a:solidFill>
                  <a:srgbClr val="000000"/>
                </a:solidFill>
                <a:latin typeface="思源宋体-Regular" pitchFamily="34" charset="0"/>
                <a:ea typeface="思源宋体-Regular" pitchFamily="34" charset="-122"/>
                <a:cs typeface="思源宋体-Regular" pitchFamily="34" charset="-120"/>
              </a:rPr>
              <a:t>- Small Wins: Start a difficult task with a tiny, 2-minute step to trigger the Zeigarnik Effect in your favor (once started, the brain wants to finish).</a:t>
            </a:r>
            <a:endParaRPr lang="en-US" sz="1250" dirty="0"/>
          </a:p>
        </p:txBody>
      </p:sp>
      <p:sp>
        <p:nvSpPr>
          <p:cNvPr id="13" name="Text 7"/>
          <p:cNvSpPr/>
          <p:nvPr/>
        </p:nvSpPr>
        <p:spPr>
          <a:xfrm>
            <a:off x="7578306" y="4838046"/>
            <a:ext cx="6074761" cy="248009"/>
          </a:xfrm>
          <a:prstGeom prst="rect">
            <a:avLst/>
          </a:prstGeom>
          <a:noFill/>
          <a:ln/>
        </p:spPr>
        <p:txBody>
          <a:bodyPr wrap="none" lIns="0" tIns="0" rIns="0" bIns="0" rtlCol="0" anchor="ctr"/>
          <a:lstStyle/>
          <a:p>
            <a:pPr algn="l" indent="0" marL="0">
              <a:lnSpc>
                <a:spcPts val="1953"/>
              </a:lnSpc>
              <a:buNone/>
            </a:pPr>
            <a:r>
              <a:rPr lang="en-US" sz="1563" dirty="0">
                <a:solidFill>
                  <a:srgbClr val="000000"/>
                </a:solidFill>
                <a:latin typeface="思源宋体-Regular" pitchFamily="34" charset="0"/>
                <a:ea typeface="思源宋体-Regular" pitchFamily="34" charset="-122"/>
                <a:cs typeface="思源宋体-Regular" pitchFamily="34" charset="-120"/>
              </a:rPr>
              <a:t>Shutdown Ritual</a:t>
            </a:r>
            <a:endParaRPr lang="en-US" sz="1563" dirty="0"/>
          </a:p>
        </p:txBody>
      </p:sp>
      <p:sp>
        <p:nvSpPr>
          <p:cNvPr id="14" name="Text 8"/>
          <p:cNvSpPr/>
          <p:nvPr/>
        </p:nvSpPr>
        <p:spPr>
          <a:xfrm>
            <a:off x="7578306" y="5162125"/>
            <a:ext cx="6074761" cy="476413"/>
          </a:xfrm>
          <a:prstGeom prst="rect">
            <a:avLst/>
          </a:prstGeom>
          <a:noFill/>
          <a:ln/>
        </p:spPr>
        <p:txBody>
          <a:bodyPr wrap="square" lIns="0" tIns="0" rIns="0" bIns="0" rtlCol="0" anchor="ctr"/>
          <a:lstStyle/>
          <a:p>
            <a:pPr algn="l" indent="0" marL="0">
              <a:lnSpc>
                <a:spcPts val="1563"/>
              </a:lnSpc>
              <a:buNone/>
            </a:pPr>
            <a:r>
              <a:rPr lang="en-US" sz="1250" dirty="0">
                <a:solidFill>
                  <a:srgbClr val="000000"/>
                </a:solidFill>
                <a:latin typeface="思源宋体-Regular" pitchFamily="34" charset="0"/>
                <a:ea typeface="思源宋体-Regular" pitchFamily="34" charset="-122"/>
                <a:cs typeface="思源宋体-Regular" pitchFamily="34" charset="-120"/>
              </a:rPr>
              <a:t>Before ending your day, write the plan for tomorrow. This "snoozes" the brain's automatic reminders of unfinished tasks, allowing for true mental recovery.</a:t>
            </a:r>
            <a:endParaRPr lang="en-US" sz="125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31168"/>
          </a:xfrm>
          <a:prstGeom prst="rect">
            <a:avLst/>
          </a:prstGeom>
        </p:spPr>
      </p:pic>
      <p:pic>
        <p:nvPicPr>
          <p:cNvPr id="3" name="Image 1" descr="preencoded.png">    </p:cNvPr>
          <p:cNvPicPr>
            <a:picLocks noChangeAspect="1"/>
          </p:cNvPicPr>
          <p:nvPr/>
        </p:nvPicPr>
        <p:blipFill>
          <a:blip r:embed="rId2"/>
          <a:stretch>
            <a:fillRect/>
          </a:stretch>
        </p:blipFill>
        <p:spPr>
          <a:xfrm>
            <a:off x="0" y="0"/>
            <a:ext cx="4974305" cy="8231168"/>
          </a:xfrm>
          <a:prstGeom prst="rect">
            <a:avLst/>
          </a:prstGeom>
        </p:spPr>
      </p:pic>
      <p:sp>
        <p:nvSpPr>
          <p:cNvPr id="4" name="Text 0"/>
          <p:cNvSpPr/>
          <p:nvPr/>
        </p:nvSpPr>
        <p:spPr>
          <a:xfrm>
            <a:off x="5768131" y="2953371"/>
            <a:ext cx="8068247" cy="1133981"/>
          </a:xfrm>
          <a:prstGeom prst="rect">
            <a:avLst/>
          </a:prstGeom>
          <a:noFill/>
          <a:ln/>
        </p:spPr>
        <p:txBody>
          <a:bodyPr wrap="square" lIns="0" tIns="0" rIns="0" bIns="0" rtlCol="0" anchor="ctr"/>
          <a:lstStyle/>
          <a:p>
            <a:pPr algn="l" indent="0" marL="0">
              <a:lnSpc>
                <a:spcPts val="4465"/>
              </a:lnSpc>
              <a:buNone/>
            </a:pPr>
            <a:r>
              <a:rPr lang="en-US" sz="3572" dirty="0">
                <a:solidFill>
                  <a:srgbClr val="000000"/>
                </a:solidFill>
                <a:latin typeface="思源宋体-Heavy" pitchFamily="34" charset="0"/>
                <a:ea typeface="思源宋体-Heavy" pitchFamily="34" charset="-122"/>
                <a:cs typeface="思源宋体-Heavy" pitchFamily="34" charset="-120"/>
              </a:rPr>
              <a:t>III. Calibration &amp; Realism (The Planning Fix)</a:t>
            </a:r>
            <a:endParaRPr lang="en-US" sz="3572" dirty="0"/>
          </a:p>
        </p:txBody>
      </p:sp>
      <p:sp>
        <p:nvSpPr>
          <p:cNvPr id="5" name="Text 1"/>
          <p:cNvSpPr/>
          <p:nvPr/>
        </p:nvSpPr>
        <p:spPr>
          <a:xfrm>
            <a:off x="5768131" y="4342420"/>
            <a:ext cx="8068247" cy="680310"/>
          </a:xfrm>
          <a:prstGeom prst="rect">
            <a:avLst/>
          </a:prstGeom>
          <a:noFill/>
          <a:ln/>
        </p:spPr>
        <p:txBody>
          <a:bodyPr wrap="square" lIns="0" tIns="0" rIns="0" bIns="0" rtlCol="0" anchor="ctr"/>
          <a:lstStyle/>
          <a:p>
            <a:pPr algn="l" indent="0" marL="0">
              <a:lnSpc>
                <a:spcPts val="2233"/>
              </a:lnSpc>
              <a:buNone/>
            </a:pPr>
            <a:r>
              <a:rPr lang="en-US" sz="1786" dirty="0">
                <a:solidFill>
                  <a:srgbClr val="000000"/>
                </a:solidFill>
                <a:latin typeface="思源宋体-Regular" pitchFamily="34" charset="0"/>
                <a:ea typeface="思源宋体-Regular" pitchFamily="34" charset="-122"/>
                <a:cs typeface="思源宋体-Regular" pitchFamily="34" charset="-120"/>
              </a:rPr>
              <a:t>These solutions mitigate the Planning Fallacy and Sunk Cost Fallacy by using data over intuition.</a:t>
            </a:r>
            <a:endParaRPr lang="en-US" sz="1786"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31168"/>
          </a:xfrm>
          <a:prstGeom prst="rect">
            <a:avLst/>
          </a:prstGeom>
        </p:spPr>
      </p:pic>
      <p:pic>
        <p:nvPicPr>
          <p:cNvPr id="3" name="Image 1" descr="preencoded.png">    </p:cNvPr>
          <p:cNvPicPr>
            <a:picLocks noChangeAspect="1"/>
          </p:cNvPicPr>
          <p:nvPr/>
        </p:nvPicPr>
        <p:blipFill>
          <a:blip r:embed="rId2"/>
          <a:stretch>
            <a:fillRect/>
          </a:stretch>
        </p:blipFill>
        <p:spPr>
          <a:xfrm>
            <a:off x="793826" y="2170720"/>
            <a:ext cx="13042748" cy="28232"/>
          </a:xfrm>
          <a:prstGeom prst="rect">
            <a:avLst/>
          </a:prstGeom>
        </p:spPr>
      </p:pic>
      <p:pic>
        <p:nvPicPr>
          <p:cNvPr id="4" name="Image 2" descr="preencoded.png">    </p:cNvPr>
          <p:cNvPicPr>
            <a:picLocks noChangeAspect="1"/>
          </p:cNvPicPr>
          <p:nvPr/>
        </p:nvPicPr>
        <p:blipFill>
          <a:blip r:embed="rId3"/>
          <a:stretch>
            <a:fillRect/>
          </a:stretch>
        </p:blipFill>
        <p:spPr>
          <a:xfrm>
            <a:off x="793826" y="6740955"/>
            <a:ext cx="13042748" cy="28232"/>
          </a:xfrm>
          <a:prstGeom prst="rect">
            <a:avLst/>
          </a:prstGeom>
        </p:spPr>
      </p:pic>
      <p:sp>
        <p:nvSpPr>
          <p:cNvPr id="5" name="Text 0"/>
          <p:cNvSpPr/>
          <p:nvPr/>
        </p:nvSpPr>
        <p:spPr>
          <a:xfrm>
            <a:off x="793826" y="1206914"/>
            <a:ext cx="13042748" cy="708738"/>
          </a:xfrm>
          <a:prstGeom prst="rect">
            <a:avLst/>
          </a:prstGeom>
          <a:noFill/>
          <a:ln/>
        </p:spPr>
        <p:txBody>
          <a:bodyPr wrap="none" lIns="0" tIns="0" rIns="0" bIns="0" rtlCol="0" anchor="ctr"/>
          <a:lstStyle/>
          <a:p>
            <a:pPr algn="l" indent="0" marL="0">
              <a:lnSpc>
                <a:spcPts val="5581"/>
              </a:lnSpc>
              <a:buNone/>
            </a:pPr>
            <a:r>
              <a:rPr lang="en-US" sz="4465" dirty="0">
                <a:solidFill>
                  <a:srgbClr val="000000"/>
                </a:solidFill>
                <a:latin typeface="思源宋体-Heavy" pitchFamily="34" charset="0"/>
                <a:ea typeface="思源宋体-Heavy" pitchFamily="34" charset="-122"/>
                <a:cs typeface="思源宋体-Heavy" pitchFamily="34" charset="-120"/>
              </a:rPr>
              <a:t>CONTENTS</a:t>
            </a:r>
            <a:endParaRPr lang="en-US" sz="4465" dirty="0"/>
          </a:p>
        </p:txBody>
      </p:sp>
      <p:sp>
        <p:nvSpPr>
          <p:cNvPr id="6" name="Text 1"/>
          <p:cNvSpPr/>
          <p:nvPr/>
        </p:nvSpPr>
        <p:spPr>
          <a:xfrm>
            <a:off x="806374" y="2693206"/>
            <a:ext cx="3885220" cy="425243"/>
          </a:xfrm>
          <a:prstGeom prst="rect">
            <a:avLst/>
          </a:prstGeom>
          <a:noFill/>
          <a:ln/>
        </p:spPr>
        <p:txBody>
          <a:bodyPr wrap="none" lIns="0" tIns="0" rIns="0" bIns="0" rtlCol="0" anchor="ctr"/>
          <a:lstStyle/>
          <a:p>
            <a:pPr algn="l" indent="0" marL="0">
              <a:lnSpc>
                <a:spcPts val="2791"/>
              </a:lnSpc>
              <a:buNone/>
            </a:pPr>
            <a:r>
              <a:rPr lang="en-US" sz="2233" dirty="0">
                <a:solidFill>
                  <a:srgbClr val="000000"/>
                </a:solidFill>
                <a:latin typeface="思源宋体-Regular" pitchFamily="34" charset="0"/>
                <a:ea typeface="思源宋体-Regular" pitchFamily="34" charset="-122"/>
                <a:cs typeface="思源宋体-Regular" pitchFamily="34" charset="-120"/>
              </a:rPr>
              <a:t>01</a:t>
            </a:r>
            <a:endParaRPr lang="en-US" sz="2233" dirty="0"/>
          </a:p>
        </p:txBody>
      </p:sp>
      <p:sp>
        <p:nvSpPr>
          <p:cNvPr id="7" name="Text 2"/>
          <p:cNvSpPr/>
          <p:nvPr/>
        </p:nvSpPr>
        <p:spPr>
          <a:xfrm>
            <a:off x="806374" y="3345089"/>
            <a:ext cx="3885220" cy="708542"/>
          </a:xfrm>
          <a:prstGeom prst="rect">
            <a:avLst/>
          </a:prstGeom>
          <a:noFill/>
          <a:ln/>
        </p:spPr>
        <p:txBody>
          <a:bodyPr wrap="square" lIns="0" tIns="0" rIns="0" bIns="0" rtlCol="0" anchor="ctr"/>
          <a:lstStyle/>
          <a:p>
            <a:pPr algn="l" indent="0" marL="0">
              <a:lnSpc>
                <a:spcPts val="2791"/>
              </a:lnSpc>
              <a:buNone/>
            </a:pPr>
            <a:r>
              <a:rPr lang="en-US" sz="2233" dirty="0">
                <a:solidFill>
                  <a:srgbClr val="000000"/>
                </a:solidFill>
                <a:latin typeface="思源宋体-Regular" pitchFamily="34" charset="0"/>
                <a:ea typeface="思源宋体-Regular" pitchFamily="34" charset="-122"/>
                <a:cs typeface="思源宋体-Regular" pitchFamily="34" charset="-120"/>
              </a:rPr>
              <a:t>Phase 1: Defining the Problem</a:t>
            </a:r>
            <a:endParaRPr lang="en-US" sz="2233" dirty="0"/>
          </a:p>
        </p:txBody>
      </p:sp>
      <p:sp>
        <p:nvSpPr>
          <p:cNvPr id="8" name="Text 3"/>
          <p:cNvSpPr/>
          <p:nvPr/>
        </p:nvSpPr>
        <p:spPr>
          <a:xfrm>
            <a:off x="806374" y="4532005"/>
            <a:ext cx="3885220" cy="425243"/>
          </a:xfrm>
          <a:prstGeom prst="rect">
            <a:avLst/>
          </a:prstGeom>
          <a:noFill/>
          <a:ln/>
        </p:spPr>
        <p:txBody>
          <a:bodyPr wrap="none" lIns="0" tIns="0" rIns="0" bIns="0" rtlCol="0" anchor="ctr"/>
          <a:lstStyle/>
          <a:p>
            <a:pPr algn="l" indent="0" marL="0">
              <a:lnSpc>
                <a:spcPts val="2791"/>
              </a:lnSpc>
              <a:buNone/>
            </a:pPr>
            <a:r>
              <a:rPr lang="en-US" sz="2233" dirty="0">
                <a:solidFill>
                  <a:srgbClr val="000000"/>
                </a:solidFill>
                <a:latin typeface="思源宋体-Regular" pitchFamily="34" charset="0"/>
                <a:ea typeface="思源宋体-Regular" pitchFamily="34" charset="-122"/>
                <a:cs typeface="思源宋体-Regular" pitchFamily="34" charset="-120"/>
              </a:rPr>
              <a:t>04</a:t>
            </a:r>
            <a:endParaRPr lang="en-US" sz="2233" dirty="0"/>
          </a:p>
        </p:txBody>
      </p:sp>
      <p:sp>
        <p:nvSpPr>
          <p:cNvPr id="9" name="Text 4"/>
          <p:cNvSpPr/>
          <p:nvPr/>
        </p:nvSpPr>
        <p:spPr>
          <a:xfrm>
            <a:off x="806374" y="5183887"/>
            <a:ext cx="3885220" cy="708542"/>
          </a:xfrm>
          <a:prstGeom prst="rect">
            <a:avLst/>
          </a:prstGeom>
          <a:noFill/>
          <a:ln/>
        </p:spPr>
        <p:txBody>
          <a:bodyPr wrap="square" lIns="0" tIns="0" rIns="0" bIns="0" rtlCol="0" anchor="ctr"/>
          <a:lstStyle/>
          <a:p>
            <a:pPr algn="l" indent="0" marL="0">
              <a:lnSpc>
                <a:spcPts val="2791"/>
              </a:lnSpc>
              <a:buNone/>
            </a:pPr>
            <a:r>
              <a:rPr lang="en-US" sz="2233" dirty="0">
                <a:solidFill>
                  <a:srgbClr val="000000"/>
                </a:solidFill>
                <a:latin typeface="思源宋体-Regular" pitchFamily="34" charset="0"/>
                <a:ea typeface="思源宋体-Regular" pitchFamily="34" charset="-122"/>
                <a:cs typeface="思源宋体-Regular" pitchFamily="34" charset="-120"/>
              </a:rPr>
              <a:t>Phase 4: The Mechanical Interventions</a:t>
            </a:r>
            <a:endParaRPr lang="en-US" sz="2233" dirty="0"/>
          </a:p>
        </p:txBody>
      </p:sp>
      <p:sp>
        <p:nvSpPr>
          <p:cNvPr id="10" name="Text 5"/>
          <p:cNvSpPr/>
          <p:nvPr/>
        </p:nvSpPr>
        <p:spPr>
          <a:xfrm>
            <a:off x="5371904" y="2693206"/>
            <a:ext cx="3885220" cy="425243"/>
          </a:xfrm>
          <a:prstGeom prst="rect">
            <a:avLst/>
          </a:prstGeom>
          <a:noFill/>
          <a:ln/>
        </p:spPr>
        <p:txBody>
          <a:bodyPr wrap="none" lIns="0" tIns="0" rIns="0" bIns="0" rtlCol="0" anchor="ctr"/>
          <a:lstStyle/>
          <a:p>
            <a:pPr algn="l" indent="0" marL="0">
              <a:lnSpc>
                <a:spcPts val="2791"/>
              </a:lnSpc>
              <a:buNone/>
            </a:pPr>
            <a:r>
              <a:rPr lang="en-US" sz="2233" dirty="0">
                <a:solidFill>
                  <a:srgbClr val="000000"/>
                </a:solidFill>
                <a:latin typeface="思源宋体-Regular" pitchFamily="34" charset="0"/>
                <a:ea typeface="思源宋体-Regular" pitchFamily="34" charset="-122"/>
                <a:cs typeface="思源宋体-Regular" pitchFamily="34" charset="-120"/>
              </a:rPr>
              <a:t>02</a:t>
            </a:r>
            <a:endParaRPr lang="en-US" sz="2233" dirty="0"/>
          </a:p>
        </p:txBody>
      </p:sp>
      <p:sp>
        <p:nvSpPr>
          <p:cNvPr id="11" name="Text 6"/>
          <p:cNvSpPr/>
          <p:nvPr/>
        </p:nvSpPr>
        <p:spPr>
          <a:xfrm>
            <a:off x="5371904" y="3345089"/>
            <a:ext cx="3885220" cy="708542"/>
          </a:xfrm>
          <a:prstGeom prst="rect">
            <a:avLst/>
          </a:prstGeom>
          <a:noFill/>
          <a:ln/>
        </p:spPr>
        <p:txBody>
          <a:bodyPr wrap="square" lIns="0" tIns="0" rIns="0" bIns="0" rtlCol="0" anchor="ctr"/>
          <a:lstStyle/>
          <a:p>
            <a:pPr algn="l" indent="0" marL="0">
              <a:lnSpc>
                <a:spcPts val="2791"/>
              </a:lnSpc>
              <a:buNone/>
            </a:pPr>
            <a:r>
              <a:rPr lang="en-US" sz="2233" dirty="0">
                <a:solidFill>
                  <a:srgbClr val="000000"/>
                </a:solidFill>
                <a:latin typeface="思源宋体-Regular" pitchFamily="34" charset="0"/>
                <a:ea typeface="思源宋体-Regular" pitchFamily="34" charset="-122"/>
                <a:cs typeface="思源宋体-Regular" pitchFamily="34" charset="-120"/>
              </a:rPr>
              <a:t>Phase 2: The Technical Reality</a:t>
            </a:r>
            <a:endParaRPr lang="en-US" sz="2233" dirty="0"/>
          </a:p>
        </p:txBody>
      </p:sp>
      <p:sp>
        <p:nvSpPr>
          <p:cNvPr id="12" name="Text 7"/>
          <p:cNvSpPr/>
          <p:nvPr/>
        </p:nvSpPr>
        <p:spPr>
          <a:xfrm>
            <a:off x="5371904" y="4532005"/>
            <a:ext cx="3885220" cy="425243"/>
          </a:xfrm>
          <a:prstGeom prst="rect">
            <a:avLst/>
          </a:prstGeom>
          <a:noFill/>
          <a:ln/>
        </p:spPr>
        <p:txBody>
          <a:bodyPr wrap="none" lIns="0" tIns="0" rIns="0" bIns="0" rtlCol="0" anchor="ctr"/>
          <a:lstStyle/>
          <a:p>
            <a:pPr algn="l" indent="0" marL="0">
              <a:lnSpc>
                <a:spcPts val="2791"/>
              </a:lnSpc>
              <a:buNone/>
            </a:pPr>
            <a:r>
              <a:rPr lang="en-US" sz="2233" dirty="0">
                <a:solidFill>
                  <a:srgbClr val="000000"/>
                </a:solidFill>
                <a:latin typeface="思源宋体-Regular" pitchFamily="34" charset="0"/>
                <a:ea typeface="思源宋体-Regular" pitchFamily="34" charset="-122"/>
                <a:cs typeface="思源宋体-Regular" pitchFamily="34" charset="-120"/>
              </a:rPr>
              <a:t>05</a:t>
            </a:r>
            <a:endParaRPr lang="en-US" sz="2233" dirty="0"/>
          </a:p>
        </p:txBody>
      </p:sp>
      <p:sp>
        <p:nvSpPr>
          <p:cNvPr id="13" name="Text 8"/>
          <p:cNvSpPr/>
          <p:nvPr/>
        </p:nvSpPr>
        <p:spPr>
          <a:xfrm>
            <a:off x="5371904" y="5183887"/>
            <a:ext cx="3885220" cy="708542"/>
          </a:xfrm>
          <a:prstGeom prst="rect">
            <a:avLst/>
          </a:prstGeom>
          <a:noFill/>
          <a:ln/>
        </p:spPr>
        <p:txBody>
          <a:bodyPr wrap="square" lIns="0" tIns="0" rIns="0" bIns="0" rtlCol="0" anchor="ctr"/>
          <a:lstStyle/>
          <a:p>
            <a:pPr algn="l" indent="0" marL="0">
              <a:lnSpc>
                <a:spcPts val="2791"/>
              </a:lnSpc>
              <a:buNone/>
            </a:pPr>
            <a:r>
              <a:rPr lang="en-US" sz="2233" dirty="0">
                <a:solidFill>
                  <a:srgbClr val="000000"/>
                </a:solidFill>
                <a:latin typeface="思源宋体-Regular" pitchFamily="34" charset="0"/>
                <a:ea typeface="思源宋体-Regular" pitchFamily="34" charset="-122"/>
                <a:cs typeface="思源宋体-Regular" pitchFamily="34" charset="-120"/>
              </a:rPr>
              <a:t>Phase 5: Success Metrics &amp; Final Verdict</a:t>
            </a:r>
            <a:endParaRPr lang="en-US" sz="2233" dirty="0"/>
          </a:p>
        </p:txBody>
      </p:sp>
      <p:sp>
        <p:nvSpPr>
          <p:cNvPr id="14" name="Text 9"/>
          <p:cNvSpPr/>
          <p:nvPr/>
        </p:nvSpPr>
        <p:spPr>
          <a:xfrm>
            <a:off x="9937434" y="2693206"/>
            <a:ext cx="3885220" cy="425243"/>
          </a:xfrm>
          <a:prstGeom prst="rect">
            <a:avLst/>
          </a:prstGeom>
          <a:noFill/>
          <a:ln/>
        </p:spPr>
        <p:txBody>
          <a:bodyPr wrap="none" lIns="0" tIns="0" rIns="0" bIns="0" rtlCol="0" anchor="ctr"/>
          <a:lstStyle/>
          <a:p>
            <a:pPr algn="l" indent="0" marL="0">
              <a:lnSpc>
                <a:spcPts val="2791"/>
              </a:lnSpc>
              <a:buNone/>
            </a:pPr>
            <a:r>
              <a:rPr lang="en-US" sz="2233" dirty="0">
                <a:solidFill>
                  <a:srgbClr val="000000"/>
                </a:solidFill>
                <a:latin typeface="思源宋体-Regular" pitchFamily="34" charset="0"/>
                <a:ea typeface="思源宋体-Regular" pitchFamily="34" charset="-122"/>
                <a:cs typeface="思源宋体-Regular" pitchFamily="34" charset="-120"/>
              </a:rPr>
              <a:t>03</a:t>
            </a:r>
            <a:endParaRPr lang="en-US" sz="2233" dirty="0"/>
          </a:p>
        </p:txBody>
      </p:sp>
      <p:sp>
        <p:nvSpPr>
          <p:cNvPr id="15" name="Text 10"/>
          <p:cNvSpPr/>
          <p:nvPr/>
        </p:nvSpPr>
        <p:spPr>
          <a:xfrm>
            <a:off x="9937434" y="3345089"/>
            <a:ext cx="3885220" cy="708542"/>
          </a:xfrm>
          <a:prstGeom prst="rect">
            <a:avLst/>
          </a:prstGeom>
          <a:noFill/>
          <a:ln/>
        </p:spPr>
        <p:txBody>
          <a:bodyPr wrap="square" lIns="0" tIns="0" rIns="0" bIns="0" rtlCol="0" anchor="ctr"/>
          <a:lstStyle/>
          <a:p>
            <a:pPr algn="l" indent="0" marL="0">
              <a:lnSpc>
                <a:spcPts val="2791"/>
              </a:lnSpc>
              <a:buNone/>
            </a:pPr>
            <a:r>
              <a:rPr lang="en-US" sz="2233" dirty="0">
                <a:solidFill>
                  <a:srgbClr val="000000"/>
                </a:solidFill>
                <a:latin typeface="思源宋体-Regular" pitchFamily="34" charset="0"/>
                <a:ea typeface="思源宋体-Regular" pitchFamily="34" charset="-122"/>
                <a:cs typeface="思源宋体-Regular" pitchFamily="34" charset="-120"/>
              </a:rPr>
              <a:t>Phase 3: The Scientific Root Causes</a:t>
            </a:r>
            <a:endParaRPr lang="en-US" sz="2233" dirty="0"/>
          </a:p>
        </p:txBody>
      </p:sp>
      <p:sp>
        <p:nvSpPr>
          <p:cNvPr id="16" name="Text 11"/>
          <p:cNvSpPr/>
          <p:nvPr/>
        </p:nvSpPr>
        <p:spPr>
          <a:xfrm>
            <a:off x="9937434" y="4532005"/>
            <a:ext cx="3885220" cy="425243"/>
          </a:xfrm>
          <a:prstGeom prst="rect">
            <a:avLst/>
          </a:prstGeom>
          <a:noFill/>
          <a:ln/>
        </p:spPr>
        <p:txBody>
          <a:bodyPr wrap="none" lIns="0" tIns="0" rIns="0" bIns="0" rtlCol="0" anchor="ctr"/>
          <a:lstStyle/>
          <a:p>
            <a:pPr algn="l" indent="0" marL="0">
              <a:lnSpc>
                <a:spcPts val="2791"/>
              </a:lnSpc>
              <a:buNone/>
            </a:pPr>
            <a:r>
              <a:rPr lang="en-US" sz="2233" dirty="0">
                <a:solidFill>
                  <a:srgbClr val="000000"/>
                </a:solidFill>
                <a:latin typeface="思源宋体-Regular" pitchFamily="34" charset="0"/>
                <a:ea typeface="思源宋体-Regular" pitchFamily="34" charset="-122"/>
                <a:cs typeface="思源宋体-Regular" pitchFamily="34" charset="-120"/>
              </a:rPr>
              <a:t>06</a:t>
            </a:r>
            <a:endParaRPr lang="en-US" sz="2233" dirty="0"/>
          </a:p>
        </p:txBody>
      </p:sp>
      <p:sp>
        <p:nvSpPr>
          <p:cNvPr id="17" name="Text 12"/>
          <p:cNvSpPr/>
          <p:nvPr/>
        </p:nvSpPr>
        <p:spPr>
          <a:xfrm>
            <a:off x="9937434" y="5183887"/>
            <a:ext cx="3885220" cy="1062814"/>
          </a:xfrm>
          <a:prstGeom prst="rect">
            <a:avLst/>
          </a:prstGeom>
          <a:noFill/>
          <a:ln/>
        </p:spPr>
        <p:txBody>
          <a:bodyPr wrap="square" lIns="0" tIns="0" rIns="0" bIns="0" rtlCol="0" anchor="ctr"/>
          <a:lstStyle/>
          <a:p>
            <a:pPr algn="l" indent="0" marL="0">
              <a:lnSpc>
                <a:spcPts val="2791"/>
              </a:lnSpc>
              <a:buNone/>
            </a:pPr>
            <a:r>
              <a:rPr lang="en-US" sz="2233" dirty="0">
                <a:solidFill>
                  <a:srgbClr val="000000"/>
                </a:solidFill>
                <a:latin typeface="思源宋体-Regular" pitchFamily="34" charset="0"/>
                <a:ea typeface="思源宋体-Regular" pitchFamily="34" charset="-122"/>
                <a:cs typeface="思源宋体-Regular" pitchFamily="34" charset="-120"/>
              </a:rPr>
              <a:t>FINAL PROJECT REPORT: Analyzing the Mechanics of Consistency</a:t>
            </a:r>
            <a:endParaRPr lang="en-US" sz="2233"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31168"/>
          </a:xfrm>
          <a:prstGeom prst="rect">
            <a:avLst/>
          </a:prstGeom>
        </p:spPr>
      </p:pic>
      <p:pic>
        <p:nvPicPr>
          <p:cNvPr id="3" name="Image 1" descr="preencoded.png">    </p:cNvPr>
          <p:cNvPicPr>
            <a:picLocks noChangeAspect="1"/>
          </p:cNvPicPr>
          <p:nvPr/>
        </p:nvPicPr>
        <p:blipFill>
          <a:blip r:embed="rId2"/>
          <a:stretch>
            <a:fillRect/>
          </a:stretch>
        </p:blipFill>
        <p:spPr>
          <a:xfrm>
            <a:off x="0" y="0"/>
            <a:ext cx="14630400" cy="2621050"/>
          </a:xfrm>
          <a:prstGeom prst="rect">
            <a:avLst/>
          </a:prstGeom>
        </p:spPr>
      </p:pic>
      <p:pic>
        <p:nvPicPr>
          <p:cNvPr id="4" name="Image 2" descr="preencoded.png">    </p:cNvPr>
          <p:cNvPicPr>
            <a:picLocks noChangeAspect="1"/>
          </p:cNvPicPr>
          <p:nvPr/>
        </p:nvPicPr>
        <p:blipFill>
          <a:blip r:embed="rId3"/>
          <a:stretch>
            <a:fillRect/>
          </a:stretch>
        </p:blipFill>
        <p:spPr>
          <a:xfrm>
            <a:off x="781279" y="3960897"/>
            <a:ext cx="6433149" cy="3456448"/>
          </a:xfrm>
          <a:prstGeom prst="rect">
            <a:avLst/>
          </a:prstGeom>
        </p:spPr>
      </p:pic>
      <p:pic>
        <p:nvPicPr>
          <p:cNvPr id="5" name="Image 3" descr="preencoded.png">    </p:cNvPr>
          <p:cNvPicPr>
            <a:picLocks noChangeAspect="1"/>
          </p:cNvPicPr>
          <p:nvPr/>
        </p:nvPicPr>
        <p:blipFill>
          <a:blip r:embed="rId4"/>
          <a:stretch>
            <a:fillRect/>
          </a:stretch>
        </p:blipFill>
        <p:spPr>
          <a:xfrm>
            <a:off x="7415972" y="3960897"/>
            <a:ext cx="6433149" cy="3456448"/>
          </a:xfrm>
          <a:prstGeom prst="rect">
            <a:avLst/>
          </a:prstGeom>
        </p:spPr>
      </p:pic>
      <p:sp>
        <p:nvSpPr>
          <p:cNvPr id="6" name="Text 0"/>
          <p:cNvSpPr/>
          <p:nvPr/>
        </p:nvSpPr>
        <p:spPr>
          <a:xfrm>
            <a:off x="793826" y="3151386"/>
            <a:ext cx="13042748" cy="566991"/>
          </a:xfrm>
          <a:prstGeom prst="rect">
            <a:avLst/>
          </a:prstGeom>
          <a:noFill/>
          <a:ln/>
        </p:spPr>
        <p:txBody>
          <a:bodyPr wrap="none" lIns="0" tIns="0" rIns="0" bIns="0" rtlCol="0" anchor="ctr"/>
          <a:lstStyle/>
          <a:p>
            <a:pPr algn="l" indent="0" marL="0">
              <a:lnSpc>
                <a:spcPts val="4465"/>
              </a:lnSpc>
              <a:buNone/>
            </a:pPr>
            <a:r>
              <a:rPr lang="en-US" sz="3572" dirty="0">
                <a:solidFill>
                  <a:srgbClr val="000000"/>
                </a:solidFill>
                <a:latin typeface="思源宋体-Heavy" pitchFamily="34" charset="0"/>
                <a:ea typeface="思源宋体-Heavy" pitchFamily="34" charset="-122"/>
                <a:cs typeface="思源宋体-Heavy" pitchFamily="34" charset="-120"/>
              </a:rPr>
              <a:t>III. Calibration &amp; Realism (The Planning Fix)</a:t>
            </a:r>
            <a:endParaRPr lang="en-US" sz="3572" dirty="0"/>
          </a:p>
        </p:txBody>
      </p:sp>
      <p:sp>
        <p:nvSpPr>
          <p:cNvPr id="7" name="Text 1"/>
          <p:cNvSpPr/>
          <p:nvPr/>
        </p:nvSpPr>
        <p:spPr>
          <a:xfrm>
            <a:off x="1033013" y="4212631"/>
            <a:ext cx="5929680" cy="354271"/>
          </a:xfrm>
          <a:prstGeom prst="rect">
            <a:avLst/>
          </a:prstGeom>
          <a:noFill/>
          <a:ln/>
        </p:spPr>
        <p:txBody>
          <a:bodyPr wrap="none" lIns="0" tIns="0" rIns="0" bIns="0" rtlCol="0" anchor="ctr"/>
          <a:lstStyle/>
          <a:p>
            <a:pPr algn="l" indent="0" marL="0">
              <a:lnSpc>
                <a:spcPts val="2791"/>
              </a:lnSpc>
              <a:buNone/>
            </a:pPr>
            <a:r>
              <a:rPr lang="en-US" sz="2233" dirty="0">
                <a:solidFill>
                  <a:srgbClr val="000000"/>
                </a:solidFill>
                <a:latin typeface="思源宋体-Regular" pitchFamily="34" charset="0"/>
                <a:ea typeface="思源宋体-Regular" pitchFamily="34" charset="-122"/>
                <a:cs typeface="思源宋体-Regular" pitchFamily="34" charset="-120"/>
              </a:rPr>
              <a:t>Granular Estimation &amp; Padding</a:t>
            </a:r>
            <a:endParaRPr lang="en-US" sz="2233" dirty="0"/>
          </a:p>
        </p:txBody>
      </p:sp>
      <p:sp>
        <p:nvSpPr>
          <p:cNvPr id="8" name="Text 2"/>
          <p:cNvSpPr/>
          <p:nvPr/>
        </p:nvSpPr>
        <p:spPr>
          <a:xfrm>
            <a:off x="1033013" y="4675713"/>
            <a:ext cx="5929680" cy="1360621"/>
          </a:xfrm>
          <a:prstGeom prst="rect">
            <a:avLst/>
          </a:prstGeom>
          <a:noFill/>
          <a:ln/>
        </p:spPr>
        <p:txBody>
          <a:bodyPr wrap="square" lIns="0" tIns="0" rIns="0" bIns="0" rtlCol="0" anchor="ctr"/>
          <a:lstStyle/>
          <a:p>
            <a:pPr algn="l" indent="0" marL="0">
              <a:lnSpc>
                <a:spcPts val="2233"/>
              </a:lnSpc>
              <a:buNone/>
            </a:pPr>
            <a:r>
              <a:rPr lang="en-US" sz="1786" dirty="0">
                <a:solidFill>
                  <a:srgbClr val="000000"/>
                </a:solidFill>
                <a:latin typeface="思源宋体-Regular" pitchFamily="34" charset="0"/>
                <a:ea typeface="思源宋体-Regular" pitchFamily="34" charset="-122"/>
                <a:cs typeface="思源宋体-Regular" pitchFamily="34" charset="-120"/>
              </a:rPr>
              <a:t>● The 20% Buffer: Always add 20% more time than you think you need. Treat Friday as a "non-existent" day during planning to allow for the inevitable spillover.</a:t>
            </a:r>
            <a:endParaRPr lang="en-US" sz="1786" dirty="0"/>
          </a:p>
        </p:txBody>
      </p:sp>
      <p:sp>
        <p:nvSpPr>
          <p:cNvPr id="9" name="Text 3"/>
          <p:cNvSpPr/>
          <p:nvPr/>
        </p:nvSpPr>
        <p:spPr>
          <a:xfrm>
            <a:off x="1033013" y="6145144"/>
            <a:ext cx="5929680" cy="1020466"/>
          </a:xfrm>
          <a:prstGeom prst="rect">
            <a:avLst/>
          </a:prstGeom>
          <a:noFill/>
          <a:ln/>
        </p:spPr>
        <p:txBody>
          <a:bodyPr wrap="square" lIns="0" tIns="0" rIns="0" bIns="0" rtlCol="0" anchor="ctr"/>
          <a:lstStyle/>
          <a:p>
            <a:pPr algn="l" indent="0" marL="0">
              <a:lnSpc>
                <a:spcPts val="2233"/>
              </a:lnSpc>
              <a:buNone/>
            </a:pPr>
            <a:r>
              <a:rPr lang="en-US" sz="1786" dirty="0">
                <a:solidFill>
                  <a:srgbClr val="000000"/>
                </a:solidFill>
                <a:latin typeface="思源宋体-Regular" pitchFamily="34" charset="0"/>
                <a:ea typeface="思源宋体-Regular" pitchFamily="34" charset="-122"/>
                <a:cs typeface="思源宋体-Regular" pitchFamily="34" charset="-120"/>
              </a:rPr>
              <a:t>● Historical Grounding: Use time-tracking data (e.g., Toggl) to see how long tasks actually took in the past, rather than how long you wish they would take.</a:t>
            </a:r>
            <a:endParaRPr lang="en-US" sz="1786" dirty="0"/>
          </a:p>
        </p:txBody>
      </p:sp>
      <p:sp>
        <p:nvSpPr>
          <p:cNvPr id="10" name="Text 4"/>
          <p:cNvSpPr/>
          <p:nvPr/>
        </p:nvSpPr>
        <p:spPr>
          <a:xfrm>
            <a:off x="7667707" y="4212631"/>
            <a:ext cx="5929680" cy="354271"/>
          </a:xfrm>
          <a:prstGeom prst="rect">
            <a:avLst/>
          </a:prstGeom>
          <a:noFill/>
          <a:ln/>
        </p:spPr>
        <p:txBody>
          <a:bodyPr wrap="none" lIns="0" tIns="0" rIns="0" bIns="0" rtlCol="0" anchor="ctr"/>
          <a:lstStyle/>
          <a:p>
            <a:pPr algn="l" indent="0" marL="0">
              <a:lnSpc>
                <a:spcPts val="2791"/>
              </a:lnSpc>
              <a:buNone/>
            </a:pPr>
            <a:r>
              <a:rPr lang="en-US" sz="2233" dirty="0">
                <a:solidFill>
                  <a:srgbClr val="000000"/>
                </a:solidFill>
                <a:latin typeface="思源宋体-Regular" pitchFamily="34" charset="0"/>
                <a:ea typeface="思源宋体-Regular" pitchFamily="34" charset="-122"/>
                <a:cs typeface="思源宋体-Regular" pitchFamily="34" charset="-120"/>
              </a:rPr>
              <a:t>Opportunity Cost Transparency</a:t>
            </a:r>
            <a:endParaRPr lang="en-US" sz="2233" dirty="0"/>
          </a:p>
        </p:txBody>
      </p:sp>
      <p:sp>
        <p:nvSpPr>
          <p:cNvPr id="11" name="Text 5"/>
          <p:cNvSpPr/>
          <p:nvPr/>
        </p:nvSpPr>
        <p:spPr>
          <a:xfrm>
            <a:off x="7667707" y="4675713"/>
            <a:ext cx="5929680" cy="680310"/>
          </a:xfrm>
          <a:prstGeom prst="rect">
            <a:avLst/>
          </a:prstGeom>
          <a:noFill/>
          <a:ln/>
        </p:spPr>
        <p:txBody>
          <a:bodyPr wrap="square" lIns="0" tIns="0" rIns="0" bIns="0" rtlCol="0" anchor="ctr"/>
          <a:lstStyle/>
          <a:p>
            <a:pPr algn="l" indent="0" marL="0">
              <a:lnSpc>
                <a:spcPts val="2233"/>
              </a:lnSpc>
              <a:buNone/>
            </a:pPr>
            <a:r>
              <a:rPr lang="en-US" sz="1786" dirty="0">
                <a:solidFill>
                  <a:srgbClr val="000000"/>
                </a:solidFill>
                <a:latin typeface="思源宋体-Regular" pitchFamily="34" charset="0"/>
                <a:ea typeface="思源宋体-Regular" pitchFamily="34" charset="-122"/>
                <a:cs typeface="思源宋体-Regular" pitchFamily="34" charset="-120"/>
              </a:rPr>
              <a:t>● Quarterly Inventory: Regularly ask: "If I were starting this today, would I still do it?"</a:t>
            </a:r>
            <a:endParaRPr lang="en-US" sz="1786" dirty="0"/>
          </a:p>
        </p:txBody>
      </p:sp>
      <p:sp>
        <p:nvSpPr>
          <p:cNvPr id="12" name="Text 6"/>
          <p:cNvSpPr/>
          <p:nvPr/>
        </p:nvSpPr>
        <p:spPr>
          <a:xfrm>
            <a:off x="7667707" y="5464834"/>
            <a:ext cx="5929680" cy="1020466"/>
          </a:xfrm>
          <a:prstGeom prst="rect">
            <a:avLst/>
          </a:prstGeom>
          <a:noFill/>
          <a:ln/>
        </p:spPr>
        <p:txBody>
          <a:bodyPr wrap="square" lIns="0" tIns="0" rIns="0" bIns="0" rtlCol="0" anchor="ctr"/>
          <a:lstStyle/>
          <a:p>
            <a:pPr algn="l" indent="0" marL="0">
              <a:lnSpc>
                <a:spcPts val="2233"/>
              </a:lnSpc>
              <a:buNone/>
            </a:pPr>
            <a:r>
              <a:rPr lang="en-US" sz="1786" dirty="0">
                <a:solidFill>
                  <a:srgbClr val="000000"/>
                </a:solidFill>
                <a:latin typeface="思源宋体-Regular" pitchFamily="34" charset="0"/>
                <a:ea typeface="思源宋体-Regular" pitchFamily="34" charset="-122"/>
                <a:cs typeface="思源宋体-Regular" pitchFamily="34" charset="-120"/>
              </a:rPr>
              <a:t>● Visualization: View your time as a pie chart. Every "Yes" to a stagnant project is a "No" to a new, potentially more fulfilling opportunity.</a:t>
            </a:r>
            <a:endParaRPr lang="en-US" sz="1786"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31168"/>
          </a:xfrm>
          <a:prstGeom prst="rect">
            <a:avLst/>
          </a:prstGeom>
        </p:spPr>
      </p:pic>
      <p:pic>
        <p:nvPicPr>
          <p:cNvPr id="3" name="Image 1" descr="preencoded.png">    </p:cNvPr>
          <p:cNvPicPr>
            <a:picLocks noChangeAspect="1"/>
          </p:cNvPicPr>
          <p:nvPr/>
        </p:nvPicPr>
        <p:blipFill>
          <a:blip r:embed="rId2"/>
          <a:stretch>
            <a:fillRect/>
          </a:stretch>
        </p:blipFill>
        <p:spPr>
          <a:xfrm>
            <a:off x="9407302" y="0"/>
            <a:ext cx="5222902" cy="8231168"/>
          </a:xfrm>
          <a:prstGeom prst="rect">
            <a:avLst/>
          </a:prstGeom>
        </p:spPr>
      </p:pic>
      <p:sp>
        <p:nvSpPr>
          <p:cNvPr id="4" name="Text 0"/>
          <p:cNvSpPr/>
          <p:nvPr/>
        </p:nvSpPr>
        <p:spPr>
          <a:xfrm>
            <a:off x="793826" y="2953371"/>
            <a:ext cx="8068247" cy="1133981"/>
          </a:xfrm>
          <a:prstGeom prst="rect">
            <a:avLst/>
          </a:prstGeom>
          <a:noFill/>
          <a:ln/>
        </p:spPr>
        <p:txBody>
          <a:bodyPr wrap="square" lIns="0" tIns="0" rIns="0" bIns="0" rtlCol="0" anchor="ctr"/>
          <a:lstStyle/>
          <a:p>
            <a:pPr algn="l" indent="0" marL="0">
              <a:lnSpc>
                <a:spcPts val="4465"/>
              </a:lnSpc>
              <a:buNone/>
            </a:pPr>
            <a:r>
              <a:rPr lang="en-US" sz="3572" dirty="0">
                <a:solidFill>
                  <a:srgbClr val="000000"/>
                </a:solidFill>
                <a:latin typeface="思源宋体-Heavy" pitchFamily="34" charset="0"/>
                <a:ea typeface="思源宋体-Heavy" pitchFamily="34" charset="-122"/>
                <a:cs typeface="思源宋体-Heavy" pitchFamily="34" charset="-120"/>
              </a:rPr>
              <a:t>IV. Motivation Design (The Biological Fix)</a:t>
            </a:r>
            <a:endParaRPr lang="en-US" sz="3572" dirty="0"/>
          </a:p>
        </p:txBody>
      </p:sp>
      <p:sp>
        <p:nvSpPr>
          <p:cNvPr id="5" name="Text 1"/>
          <p:cNvSpPr/>
          <p:nvPr/>
        </p:nvSpPr>
        <p:spPr>
          <a:xfrm>
            <a:off x="793826" y="4342420"/>
            <a:ext cx="8068247" cy="680310"/>
          </a:xfrm>
          <a:prstGeom prst="rect">
            <a:avLst/>
          </a:prstGeom>
          <a:noFill/>
          <a:ln/>
        </p:spPr>
        <p:txBody>
          <a:bodyPr wrap="square" lIns="0" tIns="0" rIns="0" bIns="0" rtlCol="0" anchor="ctr"/>
          <a:lstStyle/>
          <a:p>
            <a:pPr algn="l" indent="0" marL="0">
              <a:lnSpc>
                <a:spcPts val="2233"/>
              </a:lnSpc>
              <a:buNone/>
            </a:pPr>
            <a:r>
              <a:rPr lang="en-US" sz="1786" dirty="0">
                <a:solidFill>
                  <a:srgbClr val="000000"/>
                </a:solidFill>
                <a:latin typeface="思源宋体-Regular" pitchFamily="34" charset="0"/>
                <a:ea typeface="思源宋体-Regular" pitchFamily="34" charset="-122"/>
                <a:cs typeface="思源宋体-Regular" pitchFamily="34" charset="-120"/>
              </a:rPr>
              <a:t>These solutions address Present Bias and Hedonic Adaptation by aligning your future goals with current rewards.</a:t>
            </a:r>
            <a:endParaRPr lang="en-US" sz="1786"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31168"/>
          </a:xfrm>
          <a:prstGeom prst="rect">
            <a:avLst/>
          </a:prstGeom>
        </p:spPr>
      </p:pic>
      <p:pic>
        <p:nvPicPr>
          <p:cNvPr id="3" name="Image 1" descr="preencoded.png">    </p:cNvPr>
          <p:cNvPicPr>
            <a:picLocks noChangeAspect="1"/>
          </p:cNvPicPr>
          <p:nvPr/>
        </p:nvPicPr>
        <p:blipFill>
          <a:blip r:embed="rId2"/>
          <a:stretch>
            <a:fillRect/>
          </a:stretch>
        </p:blipFill>
        <p:spPr>
          <a:xfrm>
            <a:off x="0" y="0"/>
            <a:ext cx="4974305" cy="8231168"/>
          </a:xfrm>
          <a:prstGeom prst="rect">
            <a:avLst/>
          </a:prstGeom>
        </p:spPr>
      </p:pic>
      <p:pic>
        <p:nvPicPr>
          <p:cNvPr id="4" name="Image 2" descr="preencoded.png">    </p:cNvPr>
          <p:cNvPicPr>
            <a:picLocks noChangeAspect="1"/>
          </p:cNvPicPr>
          <p:nvPr/>
        </p:nvPicPr>
        <p:blipFill>
          <a:blip r:embed="rId3"/>
          <a:stretch>
            <a:fillRect/>
          </a:stretch>
        </p:blipFill>
        <p:spPr>
          <a:xfrm>
            <a:off x="5755583" y="2252083"/>
            <a:ext cx="8093342" cy="2601060"/>
          </a:xfrm>
          <a:prstGeom prst="rect">
            <a:avLst/>
          </a:prstGeom>
        </p:spPr>
      </p:pic>
      <p:pic>
        <p:nvPicPr>
          <p:cNvPr id="5" name="Image 3" descr="preencoded.png">    </p:cNvPr>
          <p:cNvPicPr>
            <a:picLocks noChangeAspect="1"/>
          </p:cNvPicPr>
          <p:nvPr/>
        </p:nvPicPr>
        <p:blipFill>
          <a:blip r:embed="rId4"/>
          <a:stretch>
            <a:fillRect/>
          </a:stretch>
        </p:blipFill>
        <p:spPr>
          <a:xfrm>
            <a:off x="5755583" y="5032141"/>
            <a:ext cx="8093342" cy="2197187"/>
          </a:xfrm>
          <a:prstGeom prst="rect">
            <a:avLst/>
          </a:prstGeom>
        </p:spPr>
      </p:pic>
      <p:sp>
        <p:nvSpPr>
          <p:cNvPr id="6" name="Text 0"/>
          <p:cNvSpPr/>
          <p:nvPr/>
        </p:nvSpPr>
        <p:spPr>
          <a:xfrm>
            <a:off x="5768131" y="1014388"/>
            <a:ext cx="8068247" cy="1020662"/>
          </a:xfrm>
          <a:prstGeom prst="rect">
            <a:avLst/>
          </a:prstGeom>
          <a:noFill/>
          <a:ln/>
        </p:spPr>
        <p:txBody>
          <a:bodyPr wrap="square" lIns="0" tIns="0" rIns="0" bIns="0" rtlCol="0" anchor="ctr"/>
          <a:lstStyle/>
          <a:p>
            <a:pPr algn="l" indent="0" marL="0">
              <a:lnSpc>
                <a:spcPts val="4019"/>
              </a:lnSpc>
              <a:buNone/>
            </a:pPr>
            <a:r>
              <a:rPr lang="en-US" sz="3215" dirty="0">
                <a:solidFill>
                  <a:srgbClr val="000000"/>
                </a:solidFill>
                <a:latin typeface="思源宋体-Heavy" pitchFamily="34" charset="0"/>
                <a:ea typeface="思源宋体-Heavy" pitchFamily="34" charset="-122"/>
                <a:cs typeface="思源宋体-Heavy" pitchFamily="34" charset="-120"/>
              </a:rPr>
              <a:t>IV. Motivation Design (The Biological Fix)</a:t>
            </a:r>
            <a:endParaRPr lang="en-US" sz="3215" dirty="0"/>
          </a:p>
        </p:txBody>
      </p:sp>
      <p:sp>
        <p:nvSpPr>
          <p:cNvPr id="7" name="Text 1"/>
          <p:cNvSpPr/>
          <p:nvPr/>
        </p:nvSpPr>
        <p:spPr>
          <a:xfrm>
            <a:off x="5984772" y="2481271"/>
            <a:ext cx="7634966" cy="318981"/>
          </a:xfrm>
          <a:prstGeom prst="rect">
            <a:avLst/>
          </a:prstGeom>
          <a:noFill/>
          <a:ln/>
        </p:spPr>
        <p:txBody>
          <a:bodyPr wrap="none" lIns="0" tIns="0" rIns="0" bIns="0" rtlCol="0" anchor="ctr"/>
          <a:lstStyle/>
          <a:p>
            <a:pPr algn="l" indent="0" marL="0">
              <a:lnSpc>
                <a:spcPts val="2512"/>
              </a:lnSpc>
              <a:buNone/>
            </a:pPr>
            <a:r>
              <a:rPr lang="en-US" sz="2009" dirty="0">
                <a:solidFill>
                  <a:srgbClr val="000000"/>
                </a:solidFill>
                <a:latin typeface="思源宋体-Regular" pitchFamily="34" charset="0"/>
                <a:ea typeface="思源宋体-Regular" pitchFamily="34" charset="-122"/>
                <a:cs typeface="思源宋体-Regular" pitchFamily="34" charset="-120"/>
              </a:rPr>
              <a:t>Temptation Bundling &amp; Commitment Devices</a:t>
            </a:r>
            <a:endParaRPr lang="en-US" sz="2009" dirty="0"/>
          </a:p>
        </p:txBody>
      </p:sp>
      <p:sp>
        <p:nvSpPr>
          <p:cNvPr id="8" name="Text 2"/>
          <p:cNvSpPr/>
          <p:nvPr/>
        </p:nvSpPr>
        <p:spPr>
          <a:xfrm>
            <a:off x="5984772" y="2898083"/>
            <a:ext cx="7634966" cy="306042"/>
          </a:xfrm>
          <a:prstGeom prst="rect">
            <a:avLst/>
          </a:prstGeom>
          <a:noFill/>
          <a:ln/>
        </p:spPr>
        <p:txBody>
          <a:bodyPr wrap="none" lIns="0" tIns="0" rIns="0" bIns="0" rtlCol="0" anchor="ctr"/>
          <a:lstStyle/>
          <a:p>
            <a:pPr algn="l" indent="0" marL="0">
              <a:lnSpc>
                <a:spcPts val="2009"/>
              </a:lnSpc>
              <a:buNone/>
            </a:pPr>
            <a:r>
              <a:rPr lang="en-US" sz="1607" dirty="0">
                <a:solidFill>
                  <a:srgbClr val="000000"/>
                </a:solidFill>
                <a:latin typeface="思源宋体-Regular" pitchFamily="34" charset="0"/>
                <a:ea typeface="思源宋体-Regular" pitchFamily="34" charset="-122"/>
                <a:cs typeface="思源宋体-Regular" pitchFamily="34" charset="-120"/>
              </a:rPr>
              <a:t>● Bundling: Pair a "drag" task (laundry) with a reward (Netflix).</a:t>
            </a:r>
            <a:endParaRPr lang="en-US" sz="1607" dirty="0"/>
          </a:p>
        </p:txBody>
      </p:sp>
      <p:sp>
        <p:nvSpPr>
          <p:cNvPr id="9" name="Text 3"/>
          <p:cNvSpPr/>
          <p:nvPr/>
        </p:nvSpPr>
        <p:spPr>
          <a:xfrm>
            <a:off x="5984772" y="3301956"/>
            <a:ext cx="7634966" cy="612083"/>
          </a:xfrm>
          <a:prstGeom prst="rect">
            <a:avLst/>
          </a:prstGeom>
          <a:noFill/>
          <a:ln/>
        </p:spPr>
        <p:txBody>
          <a:bodyPr wrap="square" lIns="0" tIns="0" rIns="0" bIns="0" rtlCol="0" anchor="ctr"/>
          <a:lstStyle/>
          <a:p>
            <a:pPr algn="l" indent="0" marL="0">
              <a:lnSpc>
                <a:spcPts val="2009"/>
              </a:lnSpc>
              <a:buNone/>
            </a:pPr>
            <a:r>
              <a:rPr lang="en-US" sz="1607" dirty="0">
                <a:solidFill>
                  <a:srgbClr val="000000"/>
                </a:solidFill>
                <a:latin typeface="思源宋体-Regular" pitchFamily="34" charset="0"/>
                <a:ea typeface="思源宋体-Regular" pitchFamily="34" charset="-122"/>
                <a:cs typeface="思源宋体-Regular" pitchFamily="34" charset="-120"/>
              </a:rPr>
              <a:t>● Friction Reduction: Set out workout clothes the night before to reduce the "cost" of the morning decision.</a:t>
            </a:r>
            <a:endParaRPr lang="en-US" sz="1607" dirty="0"/>
          </a:p>
        </p:txBody>
      </p:sp>
      <p:sp>
        <p:nvSpPr>
          <p:cNvPr id="10" name="Text 4"/>
          <p:cNvSpPr/>
          <p:nvPr/>
        </p:nvSpPr>
        <p:spPr>
          <a:xfrm>
            <a:off x="5984772" y="4011871"/>
            <a:ext cx="7634966" cy="612083"/>
          </a:xfrm>
          <a:prstGeom prst="rect">
            <a:avLst/>
          </a:prstGeom>
          <a:noFill/>
          <a:ln/>
        </p:spPr>
        <p:txBody>
          <a:bodyPr wrap="square" lIns="0" tIns="0" rIns="0" bIns="0" rtlCol="0" anchor="ctr"/>
          <a:lstStyle/>
          <a:p>
            <a:pPr algn="l" indent="0" marL="0">
              <a:lnSpc>
                <a:spcPts val="2009"/>
              </a:lnSpc>
              <a:buNone/>
            </a:pPr>
            <a:r>
              <a:rPr lang="en-US" sz="1607" dirty="0">
                <a:solidFill>
                  <a:srgbClr val="000000"/>
                </a:solidFill>
                <a:latin typeface="思源宋体-Regular" pitchFamily="34" charset="0"/>
                <a:ea typeface="思源宋体-Regular" pitchFamily="34" charset="-122"/>
                <a:cs typeface="思源宋体-Regular" pitchFamily="34" charset="-120"/>
              </a:rPr>
              <a:t>● Automation: Automate savings or app-blockers so your "Future Self" doesn't have to rely on the "Present Self's" willpower.</a:t>
            </a:r>
            <a:endParaRPr lang="en-US" sz="1607" dirty="0"/>
          </a:p>
        </p:txBody>
      </p:sp>
      <p:sp>
        <p:nvSpPr>
          <p:cNvPr id="11" name="Text 5"/>
          <p:cNvSpPr/>
          <p:nvPr/>
        </p:nvSpPr>
        <p:spPr>
          <a:xfrm>
            <a:off x="5984772" y="5261329"/>
            <a:ext cx="7634966" cy="318981"/>
          </a:xfrm>
          <a:prstGeom prst="rect">
            <a:avLst/>
          </a:prstGeom>
          <a:noFill/>
          <a:ln/>
        </p:spPr>
        <p:txBody>
          <a:bodyPr wrap="none" lIns="0" tIns="0" rIns="0" bIns="0" rtlCol="0" anchor="ctr"/>
          <a:lstStyle/>
          <a:p>
            <a:pPr algn="l" indent="0" marL="0">
              <a:lnSpc>
                <a:spcPts val="2512"/>
              </a:lnSpc>
              <a:buNone/>
            </a:pPr>
            <a:r>
              <a:rPr lang="en-US" sz="2009" dirty="0">
                <a:solidFill>
                  <a:srgbClr val="000000"/>
                </a:solidFill>
                <a:latin typeface="思源宋体-Regular" pitchFamily="34" charset="0"/>
                <a:ea typeface="思源宋体-Regular" pitchFamily="34" charset="-122"/>
                <a:cs typeface="思源宋体-Regular" pitchFamily="34" charset="-120"/>
              </a:rPr>
              <a:t>Hacking the Reward System</a:t>
            </a:r>
            <a:endParaRPr lang="en-US" sz="2009" dirty="0"/>
          </a:p>
        </p:txBody>
      </p:sp>
      <p:sp>
        <p:nvSpPr>
          <p:cNvPr id="12" name="Text 6"/>
          <p:cNvSpPr/>
          <p:nvPr/>
        </p:nvSpPr>
        <p:spPr>
          <a:xfrm>
            <a:off x="5984772" y="5678142"/>
            <a:ext cx="7634966" cy="612083"/>
          </a:xfrm>
          <a:prstGeom prst="rect">
            <a:avLst/>
          </a:prstGeom>
          <a:noFill/>
          <a:ln/>
        </p:spPr>
        <p:txBody>
          <a:bodyPr wrap="square" lIns="0" tIns="0" rIns="0" bIns="0" rtlCol="0" anchor="ctr"/>
          <a:lstStyle/>
          <a:p>
            <a:pPr algn="l" indent="0" marL="0">
              <a:lnSpc>
                <a:spcPts val="2009"/>
              </a:lnSpc>
              <a:buNone/>
            </a:pPr>
            <a:r>
              <a:rPr lang="en-US" sz="1607" dirty="0">
                <a:solidFill>
                  <a:srgbClr val="000000"/>
                </a:solidFill>
                <a:latin typeface="思源宋体-Regular" pitchFamily="34" charset="0"/>
                <a:ea typeface="思源宋体-Regular" pitchFamily="34" charset="-122"/>
                <a:cs typeface="思源宋体-Regular" pitchFamily="34" charset="-120"/>
              </a:rPr>
              <a:t>● Micro-Goals: Set smaller, frequent milestones to provide consistent "dopamine bumps" rather than waiting for one big, distant accomplishment.</a:t>
            </a:r>
            <a:endParaRPr lang="en-US" sz="1607" dirty="0"/>
          </a:p>
        </p:txBody>
      </p:sp>
      <p:sp>
        <p:nvSpPr>
          <p:cNvPr id="13" name="Text 7"/>
          <p:cNvSpPr/>
          <p:nvPr/>
        </p:nvSpPr>
        <p:spPr>
          <a:xfrm>
            <a:off x="5984772" y="6388056"/>
            <a:ext cx="7634966" cy="612083"/>
          </a:xfrm>
          <a:prstGeom prst="rect">
            <a:avLst/>
          </a:prstGeom>
          <a:noFill/>
          <a:ln/>
        </p:spPr>
        <p:txBody>
          <a:bodyPr wrap="square" lIns="0" tIns="0" rIns="0" bIns="0" rtlCol="0" anchor="ctr"/>
          <a:lstStyle/>
          <a:p>
            <a:pPr algn="l" indent="0" marL="0">
              <a:lnSpc>
                <a:spcPts val="2009"/>
              </a:lnSpc>
              <a:buNone/>
            </a:pPr>
            <a:r>
              <a:rPr lang="en-US" sz="1607" dirty="0">
                <a:solidFill>
                  <a:srgbClr val="000000"/>
                </a:solidFill>
                <a:latin typeface="思源宋体-Regular" pitchFamily="34" charset="0"/>
                <a:ea typeface="思源宋体-Regular" pitchFamily="34" charset="-122"/>
                <a:cs typeface="思源宋体-Regular" pitchFamily="34" charset="-120"/>
              </a:rPr>
              <a:t>● Process Savoring: Shift focus from the outcome (losing 50 lbs) to the feeling of the process (feeling stronger today).</a:t>
            </a:r>
            <a:endParaRPr lang="en-US" sz="1607"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31168"/>
          </a:xfrm>
          <a:prstGeom prst="rect">
            <a:avLst/>
          </a:prstGeom>
        </p:spPr>
      </p:pic>
      <p:graphicFrame>
        <p:nvGraphicFramePr>
          <p:cNvPr id="24" name="Table 0"/>
          <p:cNvGraphicFramePr>
            <a:graphicFrameLocks noGrp="1"/>
          </p:cNvGraphicFramePr>
          <p:nvPr>
            <p:extLst>
              <p:ext uri="{D42A27DB-BD31-4B8C-83A1-F6EECF244321}">
                <p14:modId xmlns:p14="http://schemas.microsoft.com/office/powerpoint/2010/main" val="1579011935"/>
              </p:ext>
            </p:extLst>
          </p:nvPr>
        </p:nvGraphicFramePr>
        <p:xfrm>
          <a:off x="793826" y="2570476"/>
          <a:ext cx="13042748" cy="3912079"/>
        </p:xfrm>
        <a:graphic>
          <a:graphicData uri="http://schemas.openxmlformats.org/drawingml/2006/table">
            <a:tbl>
              <a:tblPr/>
              <a:tblGrid>
                <a:gridCol w="4341439"/>
                <a:gridCol w="4341439"/>
                <a:gridCol w="4341439"/>
              </a:tblGrid>
              <a:tr h="652471">
                <a:tc>
                  <a:txBody>
                    <a:bodyPr/>
                    <a:lstStyle/>
                    <a:p>
                      <a:pPr algn="l" indent="0" marL="0">
                        <a:lnSpc>
                          <a:spcPts val="2233"/>
                        </a:lnSpc>
                        <a:buNone/>
                      </a:pPr>
                      <a:r>
                        <a:rPr lang="en-US" sz="1786" dirty="0">
                          <a:solidFill>
                            <a:srgbClr val="FFFFFF"/>
                          </a:solidFill>
                          <a:latin typeface="思源宋体-Regular" pitchFamily="34" charset="0"/>
                          <a:ea typeface="思源宋体-Regular" pitchFamily="34" charset="-122"/>
                          <a:cs typeface="思源宋体-Regular" pitchFamily="34" charset="-120"/>
                        </a:rPr>
                        <a:t>Problem (Bias)</a:t>
                      </a:r>
                      <a:endParaRPr lang="en-US" sz="1200" dirty="0"/>
                    </a:p>
                  </a:txBody>
                  <a:tcPr marL="226822" marR="226822" marT="136093" marB="136093" anchor="ctr">
                    <a:lnL w="3912" cap="flat" cmpd="sng" algn="ctr">
                      <a:solidFill>
                        <a:srgbClr val="D9D9D9"/>
                      </a:solidFill>
                      <a:prstDash val="solid"/>
                      <a:round/>
                      <a:headEnd type="none" w="med" len="med"/>
                      <a:tailEnd type="none" w="med" len="med"/>
                    </a:lnL>
                    <a:lnR w="3912" cap="flat" cmpd="sng" algn="ctr">
                      <a:solidFill>
                        <a:srgbClr val="D9D9D9"/>
                      </a:solidFill>
                      <a:prstDash val="solid"/>
                      <a:round/>
                      <a:headEnd type="none" w="med" len="med"/>
                      <a:tailEnd type="none" w="med" len="med"/>
                    </a:lnR>
                    <a:lnT w="3912" cap="flat" cmpd="sng" algn="ctr">
                      <a:solidFill>
                        <a:srgbClr val="D9D9D9"/>
                      </a:solidFill>
                      <a:prstDash val="solid"/>
                      <a:round/>
                      <a:headEnd type="none" w="med" len="med"/>
                      <a:tailEnd type="none" w="med" len="med"/>
                    </a:lnT>
                    <a:lnB w="3912" cap="flat" cmpd="sng" algn="ctr">
                      <a:solidFill>
                        <a:srgbClr val="D9D9D9"/>
                      </a:solidFill>
                      <a:prstDash val="solid"/>
                      <a:round/>
                      <a:headEnd type="none" w="med" len="med"/>
                      <a:tailEnd type="none" w="med" len="med"/>
                    </a:lnB>
                    <a:solidFill>
                      <a:srgbClr val="502E29"/>
                    </a:solidFill>
                  </a:tcPr>
                </a:tc>
                <a:tc>
                  <a:txBody>
                    <a:bodyPr/>
                    <a:lstStyle/>
                    <a:p>
                      <a:pPr algn="l" indent="0" marL="0">
                        <a:lnSpc>
                          <a:spcPts val="2233"/>
                        </a:lnSpc>
                        <a:buNone/>
                      </a:pPr>
                      <a:r>
                        <a:rPr lang="en-US" sz="1786" dirty="0">
                          <a:solidFill>
                            <a:srgbClr val="FFFFFF"/>
                          </a:solidFill>
                          <a:latin typeface="思源宋体-Regular" pitchFamily="34" charset="0"/>
                          <a:ea typeface="思源宋体-Regular" pitchFamily="34" charset="-122"/>
                          <a:cs typeface="思源宋体-Regular" pitchFamily="34" charset="-120"/>
                        </a:rPr>
                        <a:t>Practical Tool</a:t>
                      </a:r>
                      <a:endParaRPr lang="en-US" sz="1200" dirty="0"/>
                    </a:p>
                  </a:txBody>
                  <a:tcPr marL="226822" marR="226822" marT="136093" marB="136093" anchor="ctr">
                    <a:lnL w="3912" cap="flat" cmpd="sng" algn="ctr">
                      <a:solidFill>
                        <a:srgbClr val="D9D9D9"/>
                      </a:solidFill>
                      <a:prstDash val="solid"/>
                      <a:round/>
                      <a:headEnd type="none" w="med" len="med"/>
                      <a:tailEnd type="none" w="med" len="med"/>
                    </a:lnL>
                    <a:lnR w="3912" cap="flat" cmpd="sng" algn="ctr">
                      <a:solidFill>
                        <a:srgbClr val="D9D9D9"/>
                      </a:solidFill>
                      <a:prstDash val="solid"/>
                      <a:round/>
                      <a:headEnd type="none" w="med" len="med"/>
                      <a:tailEnd type="none" w="med" len="med"/>
                    </a:lnR>
                    <a:lnT w="3912" cap="flat" cmpd="sng" algn="ctr">
                      <a:solidFill>
                        <a:srgbClr val="D9D9D9"/>
                      </a:solidFill>
                      <a:prstDash val="solid"/>
                      <a:round/>
                      <a:headEnd type="none" w="med" len="med"/>
                      <a:tailEnd type="none" w="med" len="med"/>
                    </a:lnT>
                    <a:lnB w="3912" cap="flat" cmpd="sng" algn="ctr">
                      <a:solidFill>
                        <a:srgbClr val="D9D9D9"/>
                      </a:solidFill>
                      <a:prstDash val="solid"/>
                      <a:round/>
                      <a:headEnd type="none" w="med" len="med"/>
                      <a:tailEnd type="none" w="med" len="med"/>
                    </a:lnB>
                    <a:solidFill>
                      <a:srgbClr val="502E29"/>
                    </a:solidFill>
                  </a:tcPr>
                </a:tc>
                <a:tc>
                  <a:txBody>
                    <a:bodyPr/>
                    <a:lstStyle/>
                    <a:p>
                      <a:pPr algn="l" indent="0" marL="0">
                        <a:lnSpc>
                          <a:spcPts val="2233"/>
                        </a:lnSpc>
                        <a:buNone/>
                      </a:pPr>
                      <a:r>
                        <a:rPr lang="en-US" sz="1786" dirty="0">
                          <a:solidFill>
                            <a:srgbClr val="FFFFFF"/>
                          </a:solidFill>
                          <a:latin typeface="思源宋体-Regular" pitchFamily="34" charset="0"/>
                          <a:ea typeface="思源宋体-Regular" pitchFamily="34" charset="-122"/>
                          <a:cs typeface="思源宋体-Regular" pitchFamily="34" charset="-120"/>
                        </a:rPr>
                        <a:t>Core Scientific Principle</a:t>
                      </a:r>
                      <a:endParaRPr lang="en-US" sz="1200" dirty="0"/>
                    </a:p>
                  </a:txBody>
                  <a:tcPr marL="226822" marR="226822" marT="136093" marB="136093" anchor="ctr">
                    <a:lnL w="3912" cap="flat" cmpd="sng" algn="ctr">
                      <a:solidFill>
                        <a:srgbClr val="D9D9D9"/>
                      </a:solidFill>
                      <a:prstDash val="solid"/>
                      <a:round/>
                      <a:headEnd type="none" w="med" len="med"/>
                      <a:tailEnd type="none" w="med" len="med"/>
                    </a:lnL>
                    <a:lnR w="3912" cap="flat" cmpd="sng" algn="ctr">
                      <a:solidFill>
                        <a:srgbClr val="D9D9D9"/>
                      </a:solidFill>
                      <a:prstDash val="solid"/>
                      <a:round/>
                      <a:headEnd type="none" w="med" len="med"/>
                      <a:tailEnd type="none" w="med" len="med"/>
                    </a:lnR>
                    <a:lnT w="3912" cap="flat" cmpd="sng" algn="ctr">
                      <a:solidFill>
                        <a:srgbClr val="D9D9D9"/>
                      </a:solidFill>
                      <a:prstDash val="solid"/>
                      <a:round/>
                      <a:headEnd type="none" w="med" len="med"/>
                      <a:tailEnd type="none" w="med" len="med"/>
                    </a:lnT>
                    <a:lnB w="3912" cap="flat" cmpd="sng" algn="ctr">
                      <a:solidFill>
                        <a:srgbClr val="D9D9D9"/>
                      </a:solidFill>
                      <a:prstDash val="solid"/>
                      <a:round/>
                      <a:headEnd type="none" w="med" len="med"/>
                      <a:tailEnd type="none" w="med" len="med"/>
                    </a:lnB>
                    <a:solidFill>
                      <a:srgbClr val="502E29"/>
                    </a:solidFill>
                  </a:tcPr>
                </a:tc>
              </a:tr>
              <a:tr h="652471">
                <a:tc>
                  <a:txBody>
                    <a:bodyPr/>
                    <a:lstStyle/>
                    <a:p>
                      <a:pPr algn="l" indent="0" marL="0">
                        <a:lnSpc>
                          <a:spcPts val="2233"/>
                        </a:lnSpc>
                        <a:buNone/>
                      </a:pPr>
                      <a:r>
                        <a:rPr lang="en-US" sz="1786" dirty="0">
                          <a:solidFill>
                            <a:srgbClr val="000000"/>
                          </a:solidFill>
                          <a:latin typeface="思源宋体-Regular" pitchFamily="34" charset="0"/>
                          <a:ea typeface="思源宋体-Regular" pitchFamily="34" charset="-122"/>
                          <a:cs typeface="思源宋体-Regular" pitchFamily="34" charset="-120"/>
                        </a:rPr>
                        <a:t>Mere Urgency</a:t>
                      </a:r>
                      <a:endParaRPr lang="en-US" sz="1200" dirty="0"/>
                    </a:p>
                  </a:txBody>
                  <a:tcPr marL="226822" marR="226822" marT="136093" marB="136093" anchor="ctr">
                    <a:lnL w="3912" cap="flat" cmpd="sng" algn="ctr">
                      <a:solidFill>
                        <a:srgbClr val="D9D9D9"/>
                      </a:solidFill>
                      <a:prstDash val="solid"/>
                      <a:round/>
                      <a:headEnd type="none" w="med" len="med"/>
                      <a:tailEnd type="none" w="med" len="med"/>
                    </a:lnL>
                    <a:lnR w="3912" cap="flat" cmpd="sng" algn="ctr">
                      <a:solidFill>
                        <a:srgbClr val="D9D9D9"/>
                      </a:solidFill>
                      <a:prstDash val="solid"/>
                      <a:round/>
                      <a:headEnd type="none" w="med" len="med"/>
                      <a:tailEnd type="none" w="med" len="med"/>
                    </a:lnR>
                    <a:lnT w="3912" cap="flat" cmpd="sng" algn="ctr">
                      <a:solidFill>
                        <a:srgbClr val="D9D9D9"/>
                      </a:solidFill>
                      <a:prstDash val="solid"/>
                      <a:round/>
                      <a:headEnd type="none" w="med" len="med"/>
                      <a:tailEnd type="none" w="med" len="med"/>
                    </a:lnT>
                    <a:lnB w="3912" cap="flat" cmpd="sng" algn="ctr">
                      <a:solidFill>
                        <a:srgbClr val="D9D9D9"/>
                      </a:solidFill>
                      <a:prstDash val="solid"/>
                      <a:round/>
                      <a:headEnd type="none" w="med" len="med"/>
                      <a:tailEnd type="none" w="med" len="med"/>
                    </a:lnB>
                    <a:solidFill>
                      <a:srgbClr val="D4A9A6">
                        <a:alpha val="50000"/>
                      </a:srgbClr>
                    </a:solidFill>
                  </a:tcPr>
                </a:tc>
                <a:tc>
                  <a:txBody>
                    <a:bodyPr/>
                    <a:lstStyle/>
                    <a:p>
                      <a:pPr algn="l" indent="0" marL="0">
                        <a:lnSpc>
                          <a:spcPts val="2233"/>
                        </a:lnSpc>
                        <a:buNone/>
                      </a:pPr>
                      <a:r>
                        <a:rPr lang="en-US" sz="1786" dirty="0">
                          <a:solidFill>
                            <a:srgbClr val="000000"/>
                          </a:solidFill>
                          <a:latin typeface="思源宋体-Regular" pitchFamily="34" charset="0"/>
                          <a:ea typeface="思源宋体-Regular" pitchFamily="34" charset="-122"/>
                          <a:cs typeface="思源宋体-Regular" pitchFamily="34" charset="-120"/>
                        </a:rPr>
                        <a:t>Eisenhower Matrix</a:t>
                      </a:r>
                      <a:endParaRPr lang="en-US" sz="1200" dirty="0"/>
                    </a:p>
                  </a:txBody>
                  <a:tcPr marL="226822" marR="226822" marT="136093" marB="136093" anchor="ctr">
                    <a:lnL w="3912" cap="flat" cmpd="sng" algn="ctr">
                      <a:solidFill>
                        <a:srgbClr val="D9D9D9"/>
                      </a:solidFill>
                      <a:prstDash val="solid"/>
                      <a:round/>
                      <a:headEnd type="none" w="med" len="med"/>
                      <a:tailEnd type="none" w="med" len="med"/>
                    </a:lnL>
                    <a:lnR w="3912" cap="flat" cmpd="sng" algn="ctr">
                      <a:solidFill>
                        <a:srgbClr val="D9D9D9"/>
                      </a:solidFill>
                      <a:prstDash val="solid"/>
                      <a:round/>
                      <a:headEnd type="none" w="med" len="med"/>
                      <a:tailEnd type="none" w="med" len="med"/>
                    </a:lnR>
                    <a:lnT w="3912" cap="flat" cmpd="sng" algn="ctr">
                      <a:solidFill>
                        <a:srgbClr val="D9D9D9"/>
                      </a:solidFill>
                      <a:prstDash val="solid"/>
                      <a:round/>
                      <a:headEnd type="none" w="med" len="med"/>
                      <a:tailEnd type="none" w="med" len="med"/>
                    </a:lnT>
                    <a:lnB w="3912" cap="flat" cmpd="sng" algn="ctr">
                      <a:solidFill>
                        <a:srgbClr val="D9D9D9"/>
                      </a:solidFill>
                      <a:prstDash val="solid"/>
                      <a:round/>
                      <a:headEnd type="none" w="med" len="med"/>
                      <a:tailEnd type="none" w="med" len="med"/>
                    </a:lnB>
                    <a:solidFill>
                      <a:srgbClr val="D4A9A6">
                        <a:alpha val="50000"/>
                      </a:srgbClr>
                    </a:solidFill>
                  </a:tcPr>
                </a:tc>
                <a:tc>
                  <a:txBody>
                    <a:bodyPr/>
                    <a:lstStyle/>
                    <a:p>
                      <a:pPr algn="l" indent="0" marL="0">
                        <a:lnSpc>
                          <a:spcPts val="2233"/>
                        </a:lnSpc>
                        <a:buNone/>
                      </a:pPr>
                      <a:r>
                        <a:rPr lang="en-US" sz="1786" dirty="0">
                          <a:solidFill>
                            <a:srgbClr val="000000"/>
                          </a:solidFill>
                          <a:latin typeface="思源宋体-Regular" pitchFamily="34" charset="0"/>
                          <a:ea typeface="思源宋体-Regular" pitchFamily="34" charset="-122"/>
                          <a:cs typeface="思源宋体-Regular" pitchFamily="34" charset="-120"/>
                        </a:rPr>
                        <a:t>Selective Attention &amp; Prioritization</a:t>
                      </a:r>
                      <a:endParaRPr lang="en-US" sz="1200" dirty="0"/>
                    </a:p>
                  </a:txBody>
                  <a:tcPr marL="226822" marR="226822" marT="136093" marB="136093" anchor="ctr">
                    <a:lnL w="3912" cap="flat" cmpd="sng" algn="ctr">
                      <a:solidFill>
                        <a:srgbClr val="D9D9D9"/>
                      </a:solidFill>
                      <a:prstDash val="solid"/>
                      <a:round/>
                      <a:headEnd type="none" w="med" len="med"/>
                      <a:tailEnd type="none" w="med" len="med"/>
                    </a:lnL>
                    <a:lnR w="3912" cap="flat" cmpd="sng" algn="ctr">
                      <a:solidFill>
                        <a:srgbClr val="D9D9D9"/>
                      </a:solidFill>
                      <a:prstDash val="solid"/>
                      <a:round/>
                      <a:headEnd type="none" w="med" len="med"/>
                      <a:tailEnd type="none" w="med" len="med"/>
                    </a:lnR>
                    <a:lnT w="3912" cap="flat" cmpd="sng" algn="ctr">
                      <a:solidFill>
                        <a:srgbClr val="D9D9D9"/>
                      </a:solidFill>
                      <a:prstDash val="solid"/>
                      <a:round/>
                      <a:headEnd type="none" w="med" len="med"/>
                      <a:tailEnd type="none" w="med" len="med"/>
                    </a:lnT>
                    <a:lnB w="3912" cap="flat" cmpd="sng" algn="ctr">
                      <a:solidFill>
                        <a:srgbClr val="D9D9D9"/>
                      </a:solidFill>
                      <a:prstDash val="solid"/>
                      <a:round/>
                      <a:headEnd type="none" w="med" len="med"/>
                      <a:tailEnd type="none" w="med" len="med"/>
                    </a:lnB>
                    <a:solidFill>
                      <a:srgbClr val="D4A9A6">
                        <a:alpha val="50000"/>
                      </a:srgbClr>
                    </a:solidFill>
                  </a:tcPr>
                </a:tc>
              </a:tr>
              <a:tr h="652471">
                <a:tc>
                  <a:txBody>
                    <a:bodyPr/>
                    <a:lstStyle/>
                    <a:p>
                      <a:pPr algn="l" indent="0" marL="0">
                        <a:lnSpc>
                          <a:spcPts val="2233"/>
                        </a:lnSpc>
                        <a:buNone/>
                      </a:pPr>
                      <a:r>
                        <a:rPr lang="en-US" sz="1786" dirty="0">
                          <a:solidFill>
                            <a:srgbClr val="000000"/>
                          </a:solidFill>
                          <a:latin typeface="思源宋体-Regular" pitchFamily="34" charset="0"/>
                          <a:ea typeface="思源宋体-Regular" pitchFamily="34" charset="-122"/>
                          <a:cs typeface="思源宋体-Regular" pitchFamily="34" charset="-120"/>
                        </a:rPr>
                        <a:t>Zeigarnik Effect</a:t>
                      </a:r>
                      <a:endParaRPr lang="en-US" sz="1200" dirty="0"/>
                    </a:p>
                  </a:txBody>
                  <a:tcPr marL="226822" marR="226822" marT="136093" marB="136093" anchor="ctr">
                    <a:lnL w="3912" cap="flat" cmpd="sng" algn="ctr">
                      <a:solidFill>
                        <a:srgbClr val="D9D9D9"/>
                      </a:solidFill>
                      <a:prstDash val="solid"/>
                      <a:round/>
                      <a:headEnd type="none" w="med" len="med"/>
                      <a:tailEnd type="none" w="med" len="med"/>
                    </a:lnL>
                    <a:lnR w="3912" cap="flat" cmpd="sng" algn="ctr">
                      <a:solidFill>
                        <a:srgbClr val="D9D9D9"/>
                      </a:solidFill>
                      <a:prstDash val="solid"/>
                      <a:round/>
                      <a:headEnd type="none" w="med" len="med"/>
                      <a:tailEnd type="none" w="med" len="med"/>
                    </a:lnR>
                    <a:lnT w="3912" cap="flat" cmpd="sng" algn="ctr">
                      <a:solidFill>
                        <a:srgbClr val="D9D9D9"/>
                      </a:solidFill>
                      <a:prstDash val="solid"/>
                      <a:round/>
                      <a:headEnd type="none" w="med" len="med"/>
                      <a:tailEnd type="none" w="med" len="med"/>
                    </a:lnT>
                    <a:lnB w="3912" cap="flat" cmpd="sng" algn="ctr">
                      <a:solidFill>
                        <a:srgbClr val="D9D9D9"/>
                      </a:solidFill>
                      <a:prstDash val="solid"/>
                      <a:round/>
                      <a:headEnd type="none" w="med" len="med"/>
                      <a:tailEnd type="none" w="med" len="med"/>
                    </a:lnB>
                    <a:solidFill>
                      <a:srgbClr val="D4A9A6">
                        <a:alpha val="50000"/>
                      </a:srgbClr>
                    </a:solidFill>
                  </a:tcPr>
                </a:tc>
                <a:tc>
                  <a:txBody>
                    <a:bodyPr/>
                    <a:lstStyle/>
                    <a:p>
                      <a:pPr algn="l" indent="0" marL="0">
                        <a:lnSpc>
                          <a:spcPts val="2233"/>
                        </a:lnSpc>
                        <a:buNone/>
                      </a:pPr>
                      <a:r>
                        <a:rPr lang="en-US" sz="1786" dirty="0">
                          <a:solidFill>
                            <a:srgbClr val="000000"/>
                          </a:solidFill>
                          <a:latin typeface="思源宋体-Regular" pitchFamily="34" charset="0"/>
                          <a:ea typeface="思源宋体-Regular" pitchFamily="34" charset="-122"/>
                          <a:cs typeface="思源宋体-Regular" pitchFamily="34" charset="-120"/>
                        </a:rPr>
                        <a:t>Shutdown Ritual</a:t>
                      </a:r>
                      <a:endParaRPr lang="en-US" sz="1200" dirty="0"/>
                    </a:p>
                  </a:txBody>
                  <a:tcPr marL="226822" marR="226822" marT="136093" marB="136093" anchor="ctr">
                    <a:lnL w="3912" cap="flat" cmpd="sng" algn="ctr">
                      <a:solidFill>
                        <a:srgbClr val="D9D9D9"/>
                      </a:solidFill>
                      <a:prstDash val="solid"/>
                      <a:round/>
                      <a:headEnd type="none" w="med" len="med"/>
                      <a:tailEnd type="none" w="med" len="med"/>
                    </a:lnL>
                    <a:lnR w="3912" cap="flat" cmpd="sng" algn="ctr">
                      <a:solidFill>
                        <a:srgbClr val="D9D9D9"/>
                      </a:solidFill>
                      <a:prstDash val="solid"/>
                      <a:round/>
                      <a:headEnd type="none" w="med" len="med"/>
                      <a:tailEnd type="none" w="med" len="med"/>
                    </a:lnR>
                    <a:lnT w="3912" cap="flat" cmpd="sng" algn="ctr">
                      <a:solidFill>
                        <a:srgbClr val="D9D9D9"/>
                      </a:solidFill>
                      <a:prstDash val="solid"/>
                      <a:round/>
                      <a:headEnd type="none" w="med" len="med"/>
                      <a:tailEnd type="none" w="med" len="med"/>
                    </a:lnT>
                    <a:lnB w="3912" cap="flat" cmpd="sng" algn="ctr">
                      <a:solidFill>
                        <a:srgbClr val="D9D9D9"/>
                      </a:solidFill>
                      <a:prstDash val="solid"/>
                      <a:round/>
                      <a:headEnd type="none" w="med" len="med"/>
                      <a:tailEnd type="none" w="med" len="med"/>
                    </a:lnB>
                    <a:solidFill>
                      <a:srgbClr val="D4A9A6">
                        <a:alpha val="50000"/>
                      </a:srgbClr>
                    </a:solidFill>
                  </a:tcPr>
                </a:tc>
                <a:tc>
                  <a:txBody>
                    <a:bodyPr/>
                    <a:lstStyle/>
                    <a:p>
                      <a:pPr algn="l" indent="0" marL="0">
                        <a:lnSpc>
                          <a:spcPts val="2233"/>
                        </a:lnSpc>
                        <a:buNone/>
                      </a:pPr>
                      <a:r>
                        <a:rPr lang="en-US" sz="1786" dirty="0">
                          <a:solidFill>
                            <a:srgbClr val="000000"/>
                          </a:solidFill>
                          <a:latin typeface="思源宋体-Regular" pitchFamily="34" charset="0"/>
                          <a:ea typeface="思源宋体-Regular" pitchFamily="34" charset="-122"/>
                          <a:cs typeface="思源宋体-Regular" pitchFamily="34" charset="-120"/>
                        </a:rPr>
                        <a:t>Cognitive Load Reduction</a:t>
                      </a:r>
                      <a:endParaRPr lang="en-US" sz="1200" dirty="0"/>
                    </a:p>
                  </a:txBody>
                  <a:tcPr marL="226822" marR="226822" marT="136093" marB="136093" anchor="ctr">
                    <a:lnL w="3912" cap="flat" cmpd="sng" algn="ctr">
                      <a:solidFill>
                        <a:srgbClr val="D9D9D9"/>
                      </a:solidFill>
                      <a:prstDash val="solid"/>
                      <a:round/>
                      <a:headEnd type="none" w="med" len="med"/>
                      <a:tailEnd type="none" w="med" len="med"/>
                    </a:lnL>
                    <a:lnR w="3912" cap="flat" cmpd="sng" algn="ctr">
                      <a:solidFill>
                        <a:srgbClr val="D9D9D9"/>
                      </a:solidFill>
                      <a:prstDash val="solid"/>
                      <a:round/>
                      <a:headEnd type="none" w="med" len="med"/>
                      <a:tailEnd type="none" w="med" len="med"/>
                    </a:lnR>
                    <a:lnT w="3912" cap="flat" cmpd="sng" algn="ctr">
                      <a:solidFill>
                        <a:srgbClr val="D9D9D9"/>
                      </a:solidFill>
                      <a:prstDash val="solid"/>
                      <a:round/>
                      <a:headEnd type="none" w="med" len="med"/>
                      <a:tailEnd type="none" w="med" len="med"/>
                    </a:lnT>
                    <a:lnB w="3912" cap="flat" cmpd="sng" algn="ctr">
                      <a:solidFill>
                        <a:srgbClr val="D9D9D9"/>
                      </a:solidFill>
                      <a:prstDash val="solid"/>
                      <a:round/>
                      <a:headEnd type="none" w="med" len="med"/>
                      <a:tailEnd type="none" w="med" len="med"/>
                    </a:lnB>
                    <a:solidFill>
                      <a:srgbClr val="D4A9A6">
                        <a:alpha val="50000"/>
                      </a:srgbClr>
                    </a:solidFill>
                  </a:tcPr>
                </a:tc>
              </a:tr>
              <a:tr h="652471">
                <a:tc>
                  <a:txBody>
                    <a:bodyPr/>
                    <a:lstStyle/>
                    <a:p>
                      <a:pPr algn="l" indent="0" marL="0">
                        <a:lnSpc>
                          <a:spcPts val="2233"/>
                        </a:lnSpc>
                        <a:buNone/>
                      </a:pPr>
                      <a:r>
                        <a:rPr lang="en-US" sz="1786" dirty="0">
                          <a:solidFill>
                            <a:srgbClr val="000000"/>
                          </a:solidFill>
                          <a:latin typeface="思源宋体-Regular" pitchFamily="34" charset="0"/>
                          <a:ea typeface="思源宋体-Regular" pitchFamily="34" charset="-122"/>
                          <a:cs typeface="思源宋体-Regular" pitchFamily="34" charset="-120"/>
                        </a:rPr>
                        <a:t>Planning Fallacy</a:t>
                      </a:r>
                      <a:endParaRPr lang="en-US" sz="1200" dirty="0"/>
                    </a:p>
                  </a:txBody>
                  <a:tcPr marL="226822" marR="226822" marT="136093" marB="136093" anchor="ctr">
                    <a:lnL w="3912" cap="flat" cmpd="sng" algn="ctr">
                      <a:solidFill>
                        <a:srgbClr val="D9D9D9"/>
                      </a:solidFill>
                      <a:prstDash val="solid"/>
                      <a:round/>
                      <a:headEnd type="none" w="med" len="med"/>
                      <a:tailEnd type="none" w="med" len="med"/>
                    </a:lnL>
                    <a:lnR w="3912" cap="flat" cmpd="sng" algn="ctr">
                      <a:solidFill>
                        <a:srgbClr val="D9D9D9"/>
                      </a:solidFill>
                      <a:prstDash val="solid"/>
                      <a:round/>
                      <a:headEnd type="none" w="med" len="med"/>
                      <a:tailEnd type="none" w="med" len="med"/>
                    </a:lnR>
                    <a:lnT w="3912" cap="flat" cmpd="sng" algn="ctr">
                      <a:solidFill>
                        <a:srgbClr val="D9D9D9"/>
                      </a:solidFill>
                      <a:prstDash val="solid"/>
                      <a:round/>
                      <a:headEnd type="none" w="med" len="med"/>
                      <a:tailEnd type="none" w="med" len="med"/>
                    </a:lnT>
                    <a:lnB w="3912" cap="flat" cmpd="sng" algn="ctr">
                      <a:solidFill>
                        <a:srgbClr val="D9D9D9"/>
                      </a:solidFill>
                      <a:prstDash val="solid"/>
                      <a:round/>
                      <a:headEnd type="none" w="med" len="med"/>
                      <a:tailEnd type="none" w="med" len="med"/>
                    </a:lnB>
                    <a:solidFill>
                      <a:srgbClr val="D4A9A6">
                        <a:alpha val="50000"/>
                      </a:srgbClr>
                    </a:solidFill>
                  </a:tcPr>
                </a:tc>
                <a:tc>
                  <a:txBody>
                    <a:bodyPr/>
                    <a:lstStyle/>
                    <a:p>
                      <a:pPr algn="l" indent="0" marL="0">
                        <a:lnSpc>
                          <a:spcPts val="2233"/>
                        </a:lnSpc>
                        <a:buNone/>
                      </a:pPr>
                      <a:r>
                        <a:rPr lang="en-US" sz="1786" dirty="0">
                          <a:solidFill>
                            <a:srgbClr val="000000"/>
                          </a:solidFill>
                          <a:latin typeface="思源宋体-Regular" pitchFamily="34" charset="0"/>
                          <a:ea typeface="思源宋体-Regular" pitchFamily="34" charset="-122"/>
                          <a:cs typeface="思源宋体-Regular" pitchFamily="34" charset="-120"/>
                        </a:rPr>
                        <a:t>20% Padding / Toggl</a:t>
                      </a:r>
                      <a:endParaRPr lang="en-US" sz="1200" dirty="0"/>
                    </a:p>
                  </a:txBody>
                  <a:tcPr marL="226822" marR="226822" marT="136093" marB="136093" anchor="ctr">
                    <a:lnL w="3912" cap="flat" cmpd="sng" algn="ctr">
                      <a:solidFill>
                        <a:srgbClr val="D9D9D9"/>
                      </a:solidFill>
                      <a:prstDash val="solid"/>
                      <a:round/>
                      <a:headEnd type="none" w="med" len="med"/>
                      <a:tailEnd type="none" w="med" len="med"/>
                    </a:lnL>
                    <a:lnR w="3912" cap="flat" cmpd="sng" algn="ctr">
                      <a:solidFill>
                        <a:srgbClr val="D9D9D9"/>
                      </a:solidFill>
                      <a:prstDash val="solid"/>
                      <a:round/>
                      <a:headEnd type="none" w="med" len="med"/>
                      <a:tailEnd type="none" w="med" len="med"/>
                    </a:lnR>
                    <a:lnT w="3912" cap="flat" cmpd="sng" algn="ctr">
                      <a:solidFill>
                        <a:srgbClr val="D9D9D9"/>
                      </a:solidFill>
                      <a:prstDash val="solid"/>
                      <a:round/>
                      <a:headEnd type="none" w="med" len="med"/>
                      <a:tailEnd type="none" w="med" len="med"/>
                    </a:lnT>
                    <a:lnB w="3912" cap="flat" cmpd="sng" algn="ctr">
                      <a:solidFill>
                        <a:srgbClr val="D9D9D9"/>
                      </a:solidFill>
                      <a:prstDash val="solid"/>
                      <a:round/>
                      <a:headEnd type="none" w="med" len="med"/>
                      <a:tailEnd type="none" w="med" len="med"/>
                    </a:lnB>
                    <a:solidFill>
                      <a:srgbClr val="D4A9A6">
                        <a:alpha val="50000"/>
                      </a:srgbClr>
                    </a:solidFill>
                  </a:tcPr>
                </a:tc>
                <a:tc>
                  <a:txBody>
                    <a:bodyPr/>
                    <a:lstStyle/>
                    <a:p>
                      <a:pPr algn="l" indent="0" marL="0">
                        <a:lnSpc>
                          <a:spcPts val="2233"/>
                        </a:lnSpc>
                        <a:buNone/>
                      </a:pPr>
                      <a:r>
                        <a:rPr lang="en-US" sz="1786" dirty="0">
                          <a:solidFill>
                            <a:srgbClr val="000000"/>
                          </a:solidFill>
                          <a:latin typeface="思源宋体-Regular" pitchFamily="34" charset="0"/>
                          <a:ea typeface="思源宋体-Regular" pitchFamily="34" charset="-122"/>
                          <a:cs typeface="思源宋体-Regular" pitchFamily="34" charset="-120"/>
                        </a:rPr>
                        <a:t>Historical Data Anchoring</a:t>
                      </a:r>
                      <a:endParaRPr lang="en-US" sz="1200" dirty="0"/>
                    </a:p>
                  </a:txBody>
                  <a:tcPr marL="226822" marR="226822" marT="136093" marB="136093" anchor="ctr">
                    <a:lnL w="3912" cap="flat" cmpd="sng" algn="ctr">
                      <a:solidFill>
                        <a:srgbClr val="D9D9D9"/>
                      </a:solidFill>
                      <a:prstDash val="solid"/>
                      <a:round/>
                      <a:headEnd type="none" w="med" len="med"/>
                      <a:tailEnd type="none" w="med" len="med"/>
                    </a:lnL>
                    <a:lnR w="3912" cap="flat" cmpd="sng" algn="ctr">
                      <a:solidFill>
                        <a:srgbClr val="D9D9D9"/>
                      </a:solidFill>
                      <a:prstDash val="solid"/>
                      <a:round/>
                      <a:headEnd type="none" w="med" len="med"/>
                      <a:tailEnd type="none" w="med" len="med"/>
                    </a:lnR>
                    <a:lnT w="3912" cap="flat" cmpd="sng" algn="ctr">
                      <a:solidFill>
                        <a:srgbClr val="D9D9D9"/>
                      </a:solidFill>
                      <a:prstDash val="solid"/>
                      <a:round/>
                      <a:headEnd type="none" w="med" len="med"/>
                      <a:tailEnd type="none" w="med" len="med"/>
                    </a:lnT>
                    <a:lnB w="3912" cap="flat" cmpd="sng" algn="ctr">
                      <a:solidFill>
                        <a:srgbClr val="D9D9D9"/>
                      </a:solidFill>
                      <a:prstDash val="solid"/>
                      <a:round/>
                      <a:headEnd type="none" w="med" len="med"/>
                      <a:tailEnd type="none" w="med" len="med"/>
                    </a:lnB>
                    <a:solidFill>
                      <a:srgbClr val="D4A9A6">
                        <a:alpha val="50000"/>
                      </a:srgbClr>
                    </a:solidFill>
                  </a:tcPr>
                </a:tc>
              </a:tr>
              <a:tr h="652471">
                <a:tc>
                  <a:txBody>
                    <a:bodyPr/>
                    <a:lstStyle/>
                    <a:p>
                      <a:pPr algn="l" indent="0" marL="0">
                        <a:lnSpc>
                          <a:spcPts val="2233"/>
                        </a:lnSpc>
                        <a:buNone/>
                      </a:pPr>
                      <a:r>
                        <a:rPr lang="en-US" sz="1786" dirty="0">
                          <a:solidFill>
                            <a:srgbClr val="000000"/>
                          </a:solidFill>
                          <a:latin typeface="思源宋体-Regular" pitchFamily="34" charset="0"/>
                          <a:ea typeface="思源宋体-Regular" pitchFamily="34" charset="-122"/>
                          <a:cs typeface="思源宋体-Regular" pitchFamily="34" charset="-120"/>
                        </a:rPr>
                        <a:t>Sunk Cost</a:t>
                      </a:r>
                      <a:endParaRPr lang="en-US" sz="1200" dirty="0"/>
                    </a:p>
                  </a:txBody>
                  <a:tcPr marL="226822" marR="226822" marT="136093" marB="136093" anchor="ctr">
                    <a:lnL w="3912" cap="flat" cmpd="sng" algn="ctr">
                      <a:solidFill>
                        <a:srgbClr val="D9D9D9"/>
                      </a:solidFill>
                      <a:prstDash val="solid"/>
                      <a:round/>
                      <a:headEnd type="none" w="med" len="med"/>
                      <a:tailEnd type="none" w="med" len="med"/>
                    </a:lnL>
                    <a:lnR w="3912" cap="flat" cmpd="sng" algn="ctr">
                      <a:solidFill>
                        <a:srgbClr val="D9D9D9"/>
                      </a:solidFill>
                      <a:prstDash val="solid"/>
                      <a:round/>
                      <a:headEnd type="none" w="med" len="med"/>
                      <a:tailEnd type="none" w="med" len="med"/>
                    </a:lnR>
                    <a:lnT w="3912" cap="flat" cmpd="sng" algn="ctr">
                      <a:solidFill>
                        <a:srgbClr val="D9D9D9"/>
                      </a:solidFill>
                      <a:prstDash val="solid"/>
                      <a:round/>
                      <a:headEnd type="none" w="med" len="med"/>
                      <a:tailEnd type="none" w="med" len="med"/>
                    </a:lnT>
                    <a:lnB w="3912" cap="flat" cmpd="sng" algn="ctr">
                      <a:solidFill>
                        <a:srgbClr val="D9D9D9"/>
                      </a:solidFill>
                      <a:prstDash val="solid"/>
                      <a:round/>
                      <a:headEnd type="none" w="med" len="med"/>
                      <a:tailEnd type="none" w="med" len="med"/>
                    </a:lnB>
                    <a:solidFill>
                      <a:srgbClr val="D4A9A6">
                        <a:alpha val="50000"/>
                      </a:srgbClr>
                    </a:solidFill>
                  </a:tcPr>
                </a:tc>
                <a:tc>
                  <a:txBody>
                    <a:bodyPr/>
                    <a:lstStyle/>
                    <a:p>
                      <a:pPr algn="l" indent="0" marL="0">
                        <a:lnSpc>
                          <a:spcPts val="2233"/>
                        </a:lnSpc>
                        <a:buNone/>
                      </a:pPr>
                      <a:r>
                        <a:rPr lang="en-US" sz="1786" dirty="0">
                          <a:solidFill>
                            <a:srgbClr val="000000"/>
                          </a:solidFill>
                          <a:latin typeface="思源宋体-Regular" pitchFamily="34" charset="0"/>
                          <a:ea typeface="思源宋体-Regular" pitchFamily="34" charset="-122"/>
                          <a:cs typeface="思源宋体-Regular" pitchFamily="34" charset="-120"/>
                        </a:rPr>
                        <a:t>Commitment Inventory</a:t>
                      </a:r>
                      <a:endParaRPr lang="en-US" sz="1200" dirty="0"/>
                    </a:p>
                  </a:txBody>
                  <a:tcPr marL="226822" marR="226822" marT="136093" marB="136093" anchor="ctr">
                    <a:lnL w="3912" cap="flat" cmpd="sng" algn="ctr">
                      <a:solidFill>
                        <a:srgbClr val="D9D9D9"/>
                      </a:solidFill>
                      <a:prstDash val="solid"/>
                      <a:round/>
                      <a:headEnd type="none" w="med" len="med"/>
                      <a:tailEnd type="none" w="med" len="med"/>
                    </a:lnL>
                    <a:lnR w="3912" cap="flat" cmpd="sng" algn="ctr">
                      <a:solidFill>
                        <a:srgbClr val="D9D9D9"/>
                      </a:solidFill>
                      <a:prstDash val="solid"/>
                      <a:round/>
                      <a:headEnd type="none" w="med" len="med"/>
                      <a:tailEnd type="none" w="med" len="med"/>
                    </a:lnR>
                    <a:lnT w="3912" cap="flat" cmpd="sng" algn="ctr">
                      <a:solidFill>
                        <a:srgbClr val="D9D9D9"/>
                      </a:solidFill>
                      <a:prstDash val="solid"/>
                      <a:round/>
                      <a:headEnd type="none" w="med" len="med"/>
                      <a:tailEnd type="none" w="med" len="med"/>
                    </a:lnT>
                    <a:lnB w="3912" cap="flat" cmpd="sng" algn="ctr">
                      <a:solidFill>
                        <a:srgbClr val="D9D9D9"/>
                      </a:solidFill>
                      <a:prstDash val="solid"/>
                      <a:round/>
                      <a:headEnd type="none" w="med" len="med"/>
                      <a:tailEnd type="none" w="med" len="med"/>
                    </a:lnB>
                    <a:solidFill>
                      <a:srgbClr val="D4A9A6">
                        <a:alpha val="50000"/>
                      </a:srgbClr>
                    </a:solidFill>
                  </a:tcPr>
                </a:tc>
                <a:tc>
                  <a:txBody>
                    <a:bodyPr/>
                    <a:lstStyle/>
                    <a:p>
                      <a:pPr algn="l" indent="0" marL="0">
                        <a:lnSpc>
                          <a:spcPts val="2233"/>
                        </a:lnSpc>
                        <a:buNone/>
                      </a:pPr>
                      <a:r>
                        <a:rPr lang="en-US" sz="1786" dirty="0">
                          <a:solidFill>
                            <a:srgbClr val="000000"/>
                          </a:solidFill>
                          <a:latin typeface="思源宋体-Regular" pitchFamily="34" charset="0"/>
                          <a:ea typeface="思源宋体-Regular" pitchFamily="34" charset="-122"/>
                          <a:cs typeface="思源宋体-Regular" pitchFamily="34" charset="-120"/>
                        </a:rPr>
                        <a:t>Opportunity Cost Transparency</a:t>
                      </a:r>
                      <a:endParaRPr lang="en-US" sz="1200" dirty="0"/>
                    </a:p>
                  </a:txBody>
                  <a:tcPr marL="226822" marR="226822" marT="136093" marB="136093" anchor="ctr">
                    <a:lnL w="3912" cap="flat" cmpd="sng" algn="ctr">
                      <a:solidFill>
                        <a:srgbClr val="D9D9D9"/>
                      </a:solidFill>
                      <a:prstDash val="solid"/>
                      <a:round/>
                      <a:headEnd type="none" w="med" len="med"/>
                      <a:tailEnd type="none" w="med" len="med"/>
                    </a:lnL>
                    <a:lnR w="3912" cap="flat" cmpd="sng" algn="ctr">
                      <a:solidFill>
                        <a:srgbClr val="D9D9D9"/>
                      </a:solidFill>
                      <a:prstDash val="solid"/>
                      <a:round/>
                      <a:headEnd type="none" w="med" len="med"/>
                      <a:tailEnd type="none" w="med" len="med"/>
                    </a:lnR>
                    <a:lnT w="3912" cap="flat" cmpd="sng" algn="ctr">
                      <a:solidFill>
                        <a:srgbClr val="D9D9D9"/>
                      </a:solidFill>
                      <a:prstDash val="solid"/>
                      <a:round/>
                      <a:headEnd type="none" w="med" len="med"/>
                      <a:tailEnd type="none" w="med" len="med"/>
                    </a:lnT>
                    <a:lnB w="3912" cap="flat" cmpd="sng" algn="ctr">
                      <a:solidFill>
                        <a:srgbClr val="D9D9D9"/>
                      </a:solidFill>
                      <a:prstDash val="solid"/>
                      <a:round/>
                      <a:headEnd type="none" w="med" len="med"/>
                      <a:tailEnd type="none" w="med" len="med"/>
                    </a:lnB>
                    <a:solidFill>
                      <a:srgbClr val="D4A9A6">
                        <a:alpha val="50000"/>
                      </a:srgbClr>
                    </a:solidFill>
                  </a:tcPr>
                </a:tc>
              </a:tr>
              <a:tr h="652471">
                <a:tc>
                  <a:txBody>
                    <a:bodyPr/>
                    <a:lstStyle/>
                    <a:p>
                      <a:pPr algn="l" indent="0" marL="0">
                        <a:lnSpc>
                          <a:spcPts val="2233"/>
                        </a:lnSpc>
                        <a:buNone/>
                      </a:pPr>
                      <a:r>
                        <a:rPr lang="en-US" sz="1786" dirty="0">
                          <a:solidFill>
                            <a:srgbClr val="000000"/>
                          </a:solidFill>
                          <a:latin typeface="思源宋体-Regular" pitchFamily="34" charset="0"/>
                          <a:ea typeface="思源宋体-Regular" pitchFamily="34" charset="-122"/>
                          <a:cs typeface="思源宋体-Regular" pitchFamily="34" charset="-120"/>
                        </a:rPr>
                        <a:t>Present Bias</a:t>
                      </a:r>
                      <a:endParaRPr lang="en-US" sz="1200" dirty="0"/>
                    </a:p>
                  </a:txBody>
                  <a:tcPr marL="226822" marR="226822" marT="136093" marB="136093" anchor="ctr">
                    <a:lnL w="3912" cap="flat" cmpd="sng" algn="ctr">
                      <a:solidFill>
                        <a:srgbClr val="D9D9D9"/>
                      </a:solidFill>
                      <a:prstDash val="solid"/>
                      <a:round/>
                      <a:headEnd type="none" w="med" len="med"/>
                      <a:tailEnd type="none" w="med" len="med"/>
                    </a:lnL>
                    <a:lnR w="3912" cap="flat" cmpd="sng" algn="ctr">
                      <a:solidFill>
                        <a:srgbClr val="D9D9D9"/>
                      </a:solidFill>
                      <a:prstDash val="solid"/>
                      <a:round/>
                      <a:headEnd type="none" w="med" len="med"/>
                      <a:tailEnd type="none" w="med" len="med"/>
                    </a:lnR>
                    <a:lnT w="3912" cap="flat" cmpd="sng" algn="ctr">
                      <a:solidFill>
                        <a:srgbClr val="D9D9D9"/>
                      </a:solidFill>
                      <a:prstDash val="solid"/>
                      <a:round/>
                      <a:headEnd type="none" w="med" len="med"/>
                      <a:tailEnd type="none" w="med" len="med"/>
                    </a:lnT>
                    <a:lnB w="3912" cap="flat" cmpd="sng" algn="ctr">
                      <a:solidFill>
                        <a:srgbClr val="D9D9D9"/>
                      </a:solidFill>
                      <a:prstDash val="solid"/>
                      <a:round/>
                      <a:headEnd type="none" w="med" len="med"/>
                      <a:tailEnd type="none" w="med" len="med"/>
                    </a:lnB>
                    <a:solidFill>
                      <a:srgbClr val="D4A9A6">
                        <a:alpha val="50000"/>
                      </a:srgbClr>
                    </a:solidFill>
                  </a:tcPr>
                </a:tc>
                <a:tc>
                  <a:txBody>
                    <a:bodyPr/>
                    <a:lstStyle/>
                    <a:p>
                      <a:pPr algn="l" indent="0" marL="0">
                        <a:lnSpc>
                          <a:spcPts val="2233"/>
                        </a:lnSpc>
                        <a:buNone/>
                      </a:pPr>
                      <a:r>
                        <a:rPr lang="en-US" sz="1786" dirty="0">
                          <a:solidFill>
                            <a:srgbClr val="000000"/>
                          </a:solidFill>
                          <a:latin typeface="思源宋体-Regular" pitchFamily="34" charset="0"/>
                          <a:ea typeface="思源宋体-Regular" pitchFamily="34" charset="-122"/>
                          <a:cs typeface="思源宋体-Regular" pitchFamily="34" charset="-120"/>
                        </a:rPr>
                        <a:t>Temptation Bundling</a:t>
                      </a:r>
                      <a:endParaRPr lang="en-US" sz="1200" dirty="0"/>
                    </a:p>
                  </a:txBody>
                  <a:tcPr marL="226822" marR="226822" marT="136093" marB="136093" anchor="ctr">
                    <a:lnL w="3912" cap="flat" cmpd="sng" algn="ctr">
                      <a:solidFill>
                        <a:srgbClr val="D9D9D9"/>
                      </a:solidFill>
                      <a:prstDash val="solid"/>
                      <a:round/>
                      <a:headEnd type="none" w="med" len="med"/>
                      <a:tailEnd type="none" w="med" len="med"/>
                    </a:lnL>
                    <a:lnR w="3912" cap="flat" cmpd="sng" algn="ctr">
                      <a:solidFill>
                        <a:srgbClr val="D9D9D9"/>
                      </a:solidFill>
                      <a:prstDash val="solid"/>
                      <a:round/>
                      <a:headEnd type="none" w="med" len="med"/>
                      <a:tailEnd type="none" w="med" len="med"/>
                    </a:lnR>
                    <a:lnT w="3912" cap="flat" cmpd="sng" algn="ctr">
                      <a:solidFill>
                        <a:srgbClr val="D9D9D9"/>
                      </a:solidFill>
                      <a:prstDash val="solid"/>
                      <a:round/>
                      <a:headEnd type="none" w="med" len="med"/>
                      <a:tailEnd type="none" w="med" len="med"/>
                    </a:lnT>
                    <a:lnB w="3912" cap="flat" cmpd="sng" algn="ctr">
                      <a:solidFill>
                        <a:srgbClr val="D9D9D9"/>
                      </a:solidFill>
                      <a:prstDash val="solid"/>
                      <a:round/>
                      <a:headEnd type="none" w="med" len="med"/>
                      <a:tailEnd type="none" w="med" len="med"/>
                    </a:lnB>
                    <a:solidFill>
                      <a:srgbClr val="D4A9A6">
                        <a:alpha val="50000"/>
                      </a:srgbClr>
                    </a:solidFill>
                  </a:tcPr>
                </a:tc>
                <a:tc>
                  <a:txBody>
                    <a:bodyPr/>
                    <a:lstStyle/>
                    <a:p>
                      <a:pPr algn="l" indent="0" marL="0">
                        <a:lnSpc>
                          <a:spcPts val="2233"/>
                        </a:lnSpc>
                        <a:buNone/>
                      </a:pPr>
                      <a:r>
                        <a:rPr lang="en-US" sz="1786" dirty="0">
                          <a:solidFill>
                            <a:srgbClr val="000000"/>
                          </a:solidFill>
                          <a:latin typeface="思源宋体-Regular" pitchFamily="34" charset="0"/>
                          <a:ea typeface="思源宋体-Regular" pitchFamily="34" charset="-122"/>
                          <a:cs typeface="思源宋体-Regular" pitchFamily="34" charset="-120"/>
                        </a:rPr>
                        <a:t>Immediate Gratification Alignment</a:t>
                      </a:r>
                      <a:endParaRPr lang="en-US" sz="1200" dirty="0"/>
                    </a:p>
                  </a:txBody>
                  <a:tcPr marL="226822" marR="226822" marT="136093" marB="136093" anchor="ctr">
                    <a:lnL w="3912" cap="flat" cmpd="sng" algn="ctr">
                      <a:solidFill>
                        <a:srgbClr val="D9D9D9"/>
                      </a:solidFill>
                      <a:prstDash val="solid"/>
                      <a:round/>
                      <a:headEnd type="none" w="med" len="med"/>
                      <a:tailEnd type="none" w="med" len="med"/>
                    </a:lnL>
                    <a:lnR w="3912" cap="flat" cmpd="sng" algn="ctr">
                      <a:solidFill>
                        <a:srgbClr val="D9D9D9"/>
                      </a:solidFill>
                      <a:prstDash val="solid"/>
                      <a:round/>
                      <a:headEnd type="none" w="med" len="med"/>
                      <a:tailEnd type="none" w="med" len="med"/>
                    </a:lnR>
                    <a:lnT w="3912" cap="flat" cmpd="sng" algn="ctr">
                      <a:solidFill>
                        <a:srgbClr val="D9D9D9"/>
                      </a:solidFill>
                      <a:prstDash val="solid"/>
                      <a:round/>
                      <a:headEnd type="none" w="med" len="med"/>
                      <a:tailEnd type="none" w="med" len="med"/>
                    </a:lnT>
                    <a:lnB w="3912" cap="flat" cmpd="sng" algn="ctr">
                      <a:solidFill>
                        <a:srgbClr val="D9D9D9"/>
                      </a:solidFill>
                      <a:prstDash val="solid"/>
                      <a:round/>
                      <a:headEnd type="none" w="med" len="med"/>
                      <a:tailEnd type="none" w="med" len="med"/>
                    </a:lnB>
                    <a:solidFill>
                      <a:srgbClr val="D4A9A6">
                        <a:alpha val="50000"/>
                      </a:srgbClr>
                    </a:solidFill>
                  </a:tcPr>
                </a:tc>
              </a:tr>
            </a:tbl>
          </a:graphicData>
        </a:graphic>
      </p:graphicFrame>
      <p:sp>
        <p:nvSpPr>
          <p:cNvPr id="4" name="Text 0"/>
          <p:cNvSpPr/>
          <p:nvPr/>
        </p:nvSpPr>
        <p:spPr>
          <a:xfrm>
            <a:off x="793826" y="1748417"/>
            <a:ext cx="13042748" cy="566991"/>
          </a:xfrm>
          <a:prstGeom prst="rect">
            <a:avLst/>
          </a:prstGeom>
          <a:noFill/>
          <a:ln/>
        </p:spPr>
        <p:txBody>
          <a:bodyPr wrap="none" lIns="0" tIns="0" rIns="0" bIns="0" rtlCol="0" anchor="ctr"/>
          <a:lstStyle/>
          <a:p>
            <a:pPr algn="l" indent="0" marL="0">
              <a:lnSpc>
                <a:spcPts val="4465"/>
              </a:lnSpc>
              <a:buNone/>
            </a:pPr>
            <a:r>
              <a:rPr lang="en-US" sz="3572" dirty="0">
                <a:solidFill>
                  <a:srgbClr val="000000"/>
                </a:solidFill>
                <a:latin typeface="思源宋体-Heavy" pitchFamily="34" charset="0"/>
                <a:ea typeface="思源宋体-Heavy" pitchFamily="34" charset="-122"/>
                <a:cs typeface="思源宋体-Heavy" pitchFamily="34" charset="-120"/>
              </a:rPr>
              <a:t>Summary Table of Interventions</a:t>
            </a:r>
            <a:endParaRPr lang="en-US" sz="3572"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31168"/>
          </a:xfrm>
          <a:prstGeom prst="rect">
            <a:avLst/>
          </a:prstGeom>
        </p:spPr>
      </p:pic>
      <p:pic>
        <p:nvPicPr>
          <p:cNvPr id="3" name="Image 1" descr="preencoded.png">    </p:cNvPr>
          <p:cNvPicPr>
            <a:picLocks noChangeAspect="1"/>
          </p:cNvPicPr>
          <p:nvPr/>
        </p:nvPicPr>
        <p:blipFill>
          <a:blip r:embed="rId2"/>
          <a:stretch>
            <a:fillRect/>
          </a:stretch>
        </p:blipFill>
        <p:spPr>
          <a:xfrm>
            <a:off x="0" y="0"/>
            <a:ext cx="14630400" cy="8231168"/>
          </a:xfrm>
          <a:prstGeom prst="rect">
            <a:avLst/>
          </a:prstGeom>
        </p:spPr>
      </p:pic>
      <p:pic>
        <p:nvPicPr>
          <p:cNvPr id="4" name="Image 2" descr="preencoded.png">    </p:cNvPr>
          <p:cNvPicPr>
            <a:picLocks noChangeAspect="1"/>
          </p:cNvPicPr>
          <p:nvPr/>
        </p:nvPicPr>
        <p:blipFill>
          <a:blip r:embed="rId3"/>
          <a:stretch>
            <a:fillRect/>
          </a:stretch>
        </p:blipFill>
        <p:spPr>
          <a:xfrm>
            <a:off x="793826" y="7005237"/>
            <a:ext cx="13042748" cy="28232"/>
          </a:xfrm>
          <a:prstGeom prst="rect">
            <a:avLst/>
          </a:prstGeom>
        </p:spPr>
      </p:pic>
      <p:sp>
        <p:nvSpPr>
          <p:cNvPr id="5" name="Text 0"/>
          <p:cNvSpPr/>
          <p:nvPr/>
        </p:nvSpPr>
        <p:spPr>
          <a:xfrm>
            <a:off x="806374" y="1181819"/>
            <a:ext cx="7538310" cy="1417673"/>
          </a:xfrm>
          <a:prstGeom prst="rect">
            <a:avLst/>
          </a:prstGeom>
          <a:noFill/>
          <a:ln/>
        </p:spPr>
        <p:txBody>
          <a:bodyPr wrap="none" lIns="0" tIns="0" rIns="0" bIns="0" rtlCol="0" anchor="ctr"/>
          <a:lstStyle/>
          <a:p>
            <a:pPr algn="l" indent="0" marL="0">
              <a:lnSpc>
                <a:spcPts val="11163"/>
              </a:lnSpc>
              <a:buNone/>
            </a:pPr>
            <a:r>
              <a:rPr lang="en-US" sz="8930" dirty="0">
                <a:solidFill>
                  <a:srgbClr val="000000"/>
                </a:solidFill>
                <a:latin typeface="思源宋体-Heavy" pitchFamily="34" charset="0"/>
                <a:ea typeface="思源宋体-Heavy" pitchFamily="34" charset="-122"/>
                <a:cs typeface="思源宋体-Heavy" pitchFamily="34" charset="-120"/>
              </a:rPr>
              <a:t>05</a:t>
            </a:r>
            <a:endParaRPr lang="en-US" sz="8930" dirty="0"/>
          </a:p>
        </p:txBody>
      </p:sp>
      <p:sp>
        <p:nvSpPr>
          <p:cNvPr id="6" name="Text 1"/>
          <p:cNvSpPr/>
          <p:nvPr/>
        </p:nvSpPr>
        <p:spPr>
          <a:xfrm>
            <a:off x="806374" y="2826131"/>
            <a:ext cx="7538310" cy="340155"/>
          </a:xfrm>
          <a:prstGeom prst="rect">
            <a:avLst/>
          </a:prstGeom>
          <a:noFill/>
          <a:ln/>
        </p:spPr>
        <p:txBody>
          <a:bodyPr wrap="none" lIns="0" tIns="0" rIns="0" bIns="0" rtlCol="0" anchor="ctr"/>
          <a:lstStyle/>
          <a:p>
            <a:pPr algn="l" indent="0" marL="0">
              <a:lnSpc>
                <a:spcPts val="2233"/>
              </a:lnSpc>
              <a:buNone/>
            </a:pPr>
            <a:endParaRPr lang="en-US" sz="1786" dirty="0"/>
          </a:p>
        </p:txBody>
      </p:sp>
      <p:sp>
        <p:nvSpPr>
          <p:cNvPr id="7" name="Text 2"/>
          <p:cNvSpPr/>
          <p:nvPr/>
        </p:nvSpPr>
        <p:spPr>
          <a:xfrm>
            <a:off x="793826" y="3660541"/>
            <a:ext cx="13042748" cy="340155"/>
          </a:xfrm>
          <a:prstGeom prst="rect">
            <a:avLst/>
          </a:prstGeom>
          <a:noFill/>
          <a:ln/>
        </p:spPr>
        <p:txBody>
          <a:bodyPr wrap="none" lIns="0" tIns="0" rIns="0" bIns="0" rtlCol="0" anchor="ctr"/>
          <a:lstStyle/>
          <a:p>
            <a:pPr algn="l" indent="0" marL="0">
              <a:lnSpc>
                <a:spcPts val="2233"/>
              </a:lnSpc>
              <a:buNone/>
            </a:pPr>
            <a:endParaRPr lang="en-US" sz="1786" dirty="0"/>
          </a:p>
        </p:txBody>
      </p:sp>
      <p:sp>
        <p:nvSpPr>
          <p:cNvPr id="8" name="Text 3"/>
          <p:cNvSpPr/>
          <p:nvPr/>
        </p:nvSpPr>
        <p:spPr>
          <a:xfrm>
            <a:off x="793826" y="4255763"/>
            <a:ext cx="13042748" cy="340155"/>
          </a:xfrm>
          <a:prstGeom prst="rect">
            <a:avLst/>
          </a:prstGeom>
          <a:noFill/>
          <a:ln/>
        </p:spPr>
        <p:txBody>
          <a:bodyPr wrap="none" lIns="0" tIns="0" rIns="0" bIns="0" rtlCol="0" anchor="ctr"/>
          <a:lstStyle/>
          <a:p>
            <a:pPr algn="l" indent="0" marL="0">
              <a:lnSpc>
                <a:spcPts val="2233"/>
              </a:lnSpc>
              <a:buNone/>
            </a:pPr>
            <a:endParaRPr lang="en-US" sz="1786" dirty="0"/>
          </a:p>
        </p:txBody>
      </p:sp>
      <p:sp>
        <p:nvSpPr>
          <p:cNvPr id="9" name="Text 4"/>
          <p:cNvSpPr/>
          <p:nvPr/>
        </p:nvSpPr>
        <p:spPr>
          <a:xfrm>
            <a:off x="793826" y="4850986"/>
            <a:ext cx="13042748" cy="340155"/>
          </a:xfrm>
          <a:prstGeom prst="rect">
            <a:avLst/>
          </a:prstGeom>
          <a:noFill/>
          <a:ln/>
        </p:spPr>
        <p:txBody>
          <a:bodyPr wrap="none" lIns="0" tIns="0" rIns="0" bIns="0" rtlCol="0" anchor="ctr"/>
          <a:lstStyle/>
          <a:p>
            <a:pPr algn="l" indent="0" marL="0">
              <a:lnSpc>
                <a:spcPts val="2233"/>
              </a:lnSpc>
              <a:buNone/>
            </a:pPr>
            <a:endParaRPr lang="en-US" sz="1786" dirty="0"/>
          </a:p>
        </p:txBody>
      </p:sp>
      <p:sp>
        <p:nvSpPr>
          <p:cNvPr id="10" name="Text 5"/>
          <p:cNvSpPr/>
          <p:nvPr/>
        </p:nvSpPr>
        <p:spPr>
          <a:xfrm>
            <a:off x="793826" y="5446209"/>
            <a:ext cx="13042748" cy="340155"/>
          </a:xfrm>
          <a:prstGeom prst="rect">
            <a:avLst/>
          </a:prstGeom>
          <a:noFill/>
          <a:ln/>
        </p:spPr>
        <p:txBody>
          <a:bodyPr wrap="none" lIns="0" tIns="0" rIns="0" bIns="0" rtlCol="0" anchor="ctr"/>
          <a:lstStyle/>
          <a:p>
            <a:pPr algn="l" indent="0" marL="0">
              <a:lnSpc>
                <a:spcPts val="2233"/>
              </a:lnSpc>
              <a:buNone/>
            </a:pPr>
            <a:endParaRPr lang="en-US" sz="1786" dirty="0"/>
          </a:p>
        </p:txBody>
      </p:sp>
      <p:sp>
        <p:nvSpPr>
          <p:cNvPr id="11" name="Text 6"/>
          <p:cNvSpPr/>
          <p:nvPr/>
        </p:nvSpPr>
        <p:spPr>
          <a:xfrm>
            <a:off x="793826" y="6041431"/>
            <a:ext cx="13042748" cy="708738"/>
          </a:xfrm>
          <a:prstGeom prst="rect">
            <a:avLst/>
          </a:prstGeom>
          <a:noFill/>
          <a:ln/>
        </p:spPr>
        <p:txBody>
          <a:bodyPr wrap="none" lIns="0" tIns="0" rIns="0" bIns="0" rtlCol="0" anchor="ctr"/>
          <a:lstStyle/>
          <a:p>
            <a:pPr algn="l" indent="0" marL="0">
              <a:lnSpc>
                <a:spcPts val="5581"/>
              </a:lnSpc>
              <a:buNone/>
            </a:pPr>
            <a:r>
              <a:rPr lang="en-US" sz="4465" dirty="0">
                <a:solidFill>
                  <a:srgbClr val="000000"/>
                </a:solidFill>
                <a:latin typeface="思源宋体-Heavy" pitchFamily="34" charset="0"/>
                <a:ea typeface="思源宋体-Heavy" pitchFamily="34" charset="-122"/>
                <a:cs typeface="思源宋体-Heavy" pitchFamily="34" charset="-120"/>
              </a:rPr>
              <a:t>Phase 5: Success Metrics &amp; Final Verdict</a:t>
            </a:r>
            <a:endParaRPr lang="en-US" sz="4465" dirty="0"/>
          </a:p>
        </p:txBody>
      </p:sp>
      <p:sp>
        <p:nvSpPr>
          <p:cNvPr id="12" name="Text 7"/>
          <p:cNvSpPr/>
          <p:nvPr/>
        </p:nvSpPr>
        <p:spPr>
          <a:xfrm>
            <a:off x="9024995" y="1181819"/>
            <a:ext cx="4798836" cy="340155"/>
          </a:xfrm>
          <a:prstGeom prst="rect">
            <a:avLst/>
          </a:prstGeom>
          <a:noFill/>
          <a:ln/>
        </p:spPr>
        <p:txBody>
          <a:bodyPr wrap="none" lIns="0" tIns="0" rIns="0" bIns="0" rtlCol="0" anchor="ctr"/>
          <a:lstStyle/>
          <a:p>
            <a:pPr algn="l" indent="0" marL="0">
              <a:lnSpc>
                <a:spcPts val="2233"/>
              </a:lnSpc>
              <a:buNone/>
            </a:pPr>
            <a:endParaRPr lang="en-US" sz="1786"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31168"/>
          </a:xfrm>
          <a:prstGeom prst="rect">
            <a:avLst/>
          </a:prstGeom>
        </p:spPr>
      </p:pic>
      <p:graphicFrame>
        <p:nvGraphicFramePr>
          <p:cNvPr id="26" name="Table 0"/>
          <p:cNvGraphicFramePr>
            <a:graphicFrameLocks noGrp="1"/>
          </p:cNvGraphicFramePr>
          <p:nvPr>
            <p:extLst>
              <p:ext uri="{D42A27DB-BD31-4B8C-83A1-F6EECF244321}">
                <p14:modId xmlns:p14="http://schemas.microsoft.com/office/powerpoint/2010/main" val="1579011935"/>
              </p:ext>
            </p:extLst>
          </p:nvPr>
        </p:nvGraphicFramePr>
        <p:xfrm>
          <a:off x="793826" y="1820958"/>
          <a:ext cx="13042748" cy="5369943"/>
        </p:xfrm>
        <a:graphic>
          <a:graphicData uri="http://schemas.openxmlformats.org/drawingml/2006/table">
            <a:tbl>
              <a:tblPr/>
              <a:tblGrid>
                <a:gridCol w="4341439"/>
                <a:gridCol w="4341439"/>
                <a:gridCol w="4341439"/>
              </a:tblGrid>
              <a:tr h="614828">
                <a:tc>
                  <a:txBody>
                    <a:bodyPr/>
                    <a:lstStyle/>
                    <a:p>
                      <a:pPr algn="l" indent="0" marL="0">
                        <a:lnSpc>
                          <a:spcPts val="2121"/>
                        </a:lnSpc>
                        <a:buNone/>
                      </a:pPr>
                      <a:r>
                        <a:rPr lang="en-US" sz="1697" dirty="0">
                          <a:solidFill>
                            <a:srgbClr val="FFFFFF"/>
                          </a:solidFill>
                          <a:latin typeface="思源宋体-Regular" pitchFamily="34" charset="0"/>
                          <a:ea typeface="思源宋体-Regular" pitchFamily="34" charset="-122"/>
                          <a:cs typeface="思源宋体-Regular" pitchFamily="34" charset="-120"/>
                        </a:rPr>
                        <a:t>Metric</a:t>
                      </a:r>
                      <a:endParaRPr lang="en-US" sz="1200" dirty="0"/>
                    </a:p>
                  </a:txBody>
                  <a:tcPr marL="215481" marR="215481" marT="129286" marB="129286" anchor="ctr">
                    <a:lnL w="3912" cap="flat" cmpd="sng" algn="ctr">
                      <a:solidFill>
                        <a:srgbClr val="D9D9D9"/>
                      </a:solidFill>
                      <a:prstDash val="solid"/>
                      <a:round/>
                      <a:headEnd type="none" w="med" len="med"/>
                      <a:tailEnd type="none" w="med" len="med"/>
                    </a:lnL>
                    <a:lnR w="3912" cap="flat" cmpd="sng" algn="ctr">
                      <a:solidFill>
                        <a:srgbClr val="D9D9D9"/>
                      </a:solidFill>
                      <a:prstDash val="solid"/>
                      <a:round/>
                      <a:headEnd type="none" w="med" len="med"/>
                      <a:tailEnd type="none" w="med" len="med"/>
                    </a:lnR>
                    <a:lnT w="3912" cap="flat" cmpd="sng" algn="ctr">
                      <a:solidFill>
                        <a:srgbClr val="D9D9D9"/>
                      </a:solidFill>
                      <a:prstDash val="solid"/>
                      <a:round/>
                      <a:headEnd type="none" w="med" len="med"/>
                      <a:tailEnd type="none" w="med" len="med"/>
                    </a:lnT>
                    <a:lnB w="3912" cap="flat" cmpd="sng" algn="ctr">
                      <a:solidFill>
                        <a:srgbClr val="D9D9D9"/>
                      </a:solidFill>
                      <a:prstDash val="solid"/>
                      <a:round/>
                      <a:headEnd type="none" w="med" len="med"/>
                      <a:tailEnd type="none" w="med" len="med"/>
                    </a:lnB>
                    <a:solidFill>
                      <a:srgbClr val="502E29"/>
                    </a:solidFill>
                  </a:tcPr>
                </a:tc>
                <a:tc>
                  <a:txBody>
                    <a:bodyPr/>
                    <a:lstStyle/>
                    <a:p>
                      <a:pPr algn="l" indent="0" marL="0">
                        <a:lnSpc>
                          <a:spcPts val="2121"/>
                        </a:lnSpc>
                        <a:buNone/>
                      </a:pPr>
                      <a:r>
                        <a:rPr lang="en-US" sz="1697" dirty="0">
                          <a:solidFill>
                            <a:srgbClr val="FFFFFF"/>
                          </a:solidFill>
                          <a:latin typeface="思源宋体-Regular" pitchFamily="34" charset="0"/>
                          <a:ea typeface="思源宋体-Regular" pitchFamily="34" charset="-122"/>
                          <a:cs typeface="思源宋体-Regular" pitchFamily="34" charset="-120"/>
                        </a:rPr>
                        <a:t>How to Measure</a:t>
                      </a:r>
                      <a:endParaRPr lang="en-US" sz="1200" dirty="0"/>
                    </a:p>
                  </a:txBody>
                  <a:tcPr marL="215481" marR="215481" marT="129286" marB="129286" anchor="ctr">
                    <a:lnL w="3912" cap="flat" cmpd="sng" algn="ctr">
                      <a:solidFill>
                        <a:srgbClr val="D9D9D9"/>
                      </a:solidFill>
                      <a:prstDash val="solid"/>
                      <a:round/>
                      <a:headEnd type="none" w="med" len="med"/>
                      <a:tailEnd type="none" w="med" len="med"/>
                    </a:lnL>
                    <a:lnR w="3912" cap="flat" cmpd="sng" algn="ctr">
                      <a:solidFill>
                        <a:srgbClr val="D9D9D9"/>
                      </a:solidFill>
                      <a:prstDash val="solid"/>
                      <a:round/>
                      <a:headEnd type="none" w="med" len="med"/>
                      <a:tailEnd type="none" w="med" len="med"/>
                    </a:lnR>
                    <a:lnT w="3912" cap="flat" cmpd="sng" algn="ctr">
                      <a:solidFill>
                        <a:srgbClr val="D9D9D9"/>
                      </a:solidFill>
                      <a:prstDash val="solid"/>
                      <a:round/>
                      <a:headEnd type="none" w="med" len="med"/>
                      <a:tailEnd type="none" w="med" len="med"/>
                    </a:lnT>
                    <a:lnB w="3912" cap="flat" cmpd="sng" algn="ctr">
                      <a:solidFill>
                        <a:srgbClr val="D9D9D9"/>
                      </a:solidFill>
                      <a:prstDash val="solid"/>
                      <a:round/>
                      <a:headEnd type="none" w="med" len="med"/>
                      <a:tailEnd type="none" w="med" len="med"/>
                    </a:lnB>
                    <a:solidFill>
                      <a:srgbClr val="502E29"/>
                    </a:solidFill>
                  </a:tcPr>
                </a:tc>
                <a:tc>
                  <a:txBody>
                    <a:bodyPr/>
                    <a:lstStyle/>
                    <a:p>
                      <a:pPr algn="l" indent="0" marL="0">
                        <a:lnSpc>
                          <a:spcPts val="2121"/>
                        </a:lnSpc>
                        <a:buNone/>
                      </a:pPr>
                      <a:r>
                        <a:rPr lang="en-US" sz="1697" dirty="0">
                          <a:solidFill>
                            <a:srgbClr val="FFFFFF"/>
                          </a:solidFill>
                          <a:latin typeface="思源宋体-Regular" pitchFamily="34" charset="0"/>
                          <a:ea typeface="思源宋体-Regular" pitchFamily="34" charset="-122"/>
                          <a:cs typeface="思源宋体-Regular" pitchFamily="34" charset="-120"/>
                        </a:rPr>
                        <a:t>Success Threshold</a:t>
                      </a:r>
                      <a:endParaRPr lang="en-US" sz="1200" dirty="0"/>
                    </a:p>
                  </a:txBody>
                  <a:tcPr marL="215481" marR="215481" marT="129286" marB="129286" anchor="ctr">
                    <a:lnL w="3912" cap="flat" cmpd="sng" algn="ctr">
                      <a:solidFill>
                        <a:srgbClr val="D9D9D9"/>
                      </a:solidFill>
                      <a:prstDash val="solid"/>
                      <a:round/>
                      <a:headEnd type="none" w="med" len="med"/>
                      <a:tailEnd type="none" w="med" len="med"/>
                    </a:lnL>
                    <a:lnR w="3912" cap="flat" cmpd="sng" algn="ctr">
                      <a:solidFill>
                        <a:srgbClr val="D9D9D9"/>
                      </a:solidFill>
                      <a:prstDash val="solid"/>
                      <a:round/>
                      <a:headEnd type="none" w="med" len="med"/>
                      <a:tailEnd type="none" w="med" len="med"/>
                    </a:lnR>
                    <a:lnT w="3912" cap="flat" cmpd="sng" algn="ctr">
                      <a:solidFill>
                        <a:srgbClr val="D9D9D9"/>
                      </a:solidFill>
                      <a:prstDash val="solid"/>
                      <a:round/>
                      <a:headEnd type="none" w="med" len="med"/>
                      <a:tailEnd type="none" w="med" len="med"/>
                    </a:lnT>
                    <a:lnB w="3912" cap="flat" cmpd="sng" algn="ctr">
                      <a:solidFill>
                        <a:srgbClr val="D9D9D9"/>
                      </a:solidFill>
                      <a:prstDash val="solid"/>
                      <a:round/>
                      <a:headEnd type="none" w="med" len="med"/>
                      <a:tailEnd type="none" w="med" len="med"/>
                    </a:lnB>
                    <a:solidFill>
                      <a:srgbClr val="502E29"/>
                    </a:solidFill>
                  </a:tcPr>
                </a:tc>
              </a:tr>
              <a:tr h="1267299">
                <a:tc>
                  <a:txBody>
                    <a:bodyPr/>
                    <a:lstStyle/>
                    <a:p>
                      <a:pPr algn="l" indent="0" marL="0">
                        <a:lnSpc>
                          <a:spcPts val="2121"/>
                        </a:lnSpc>
                        <a:buNone/>
                      </a:pPr>
                      <a:r>
                        <a:rPr lang="en-US" sz="1697" dirty="0">
                          <a:solidFill>
                            <a:srgbClr val="000000"/>
                          </a:solidFill>
                          <a:latin typeface="思源宋体-Regular" pitchFamily="34" charset="0"/>
                          <a:ea typeface="思源宋体-Regular" pitchFamily="34" charset="-122"/>
                          <a:cs typeface="思源宋体-Regular" pitchFamily="34" charset="-120"/>
                        </a:rPr>
                        <a:t>Urgency Ratio</a:t>
                      </a:r>
                      <a:endParaRPr lang="en-US" sz="1200" dirty="0"/>
                    </a:p>
                  </a:txBody>
                  <a:tcPr marL="215481" marR="215481" marT="129286" marB="129286" anchor="ctr">
                    <a:lnL w="3912" cap="flat" cmpd="sng" algn="ctr">
                      <a:solidFill>
                        <a:srgbClr val="D9D9D9"/>
                      </a:solidFill>
                      <a:prstDash val="solid"/>
                      <a:round/>
                      <a:headEnd type="none" w="med" len="med"/>
                      <a:tailEnd type="none" w="med" len="med"/>
                    </a:lnL>
                    <a:lnR w="3912" cap="flat" cmpd="sng" algn="ctr">
                      <a:solidFill>
                        <a:srgbClr val="D9D9D9"/>
                      </a:solidFill>
                      <a:prstDash val="solid"/>
                      <a:round/>
                      <a:headEnd type="none" w="med" len="med"/>
                      <a:tailEnd type="none" w="med" len="med"/>
                    </a:lnR>
                    <a:lnT w="3912" cap="flat" cmpd="sng" algn="ctr">
                      <a:solidFill>
                        <a:srgbClr val="D9D9D9"/>
                      </a:solidFill>
                      <a:prstDash val="solid"/>
                      <a:round/>
                      <a:headEnd type="none" w="med" len="med"/>
                      <a:tailEnd type="none" w="med" len="med"/>
                    </a:lnT>
                    <a:lnB w="3912" cap="flat" cmpd="sng" algn="ctr">
                      <a:solidFill>
                        <a:srgbClr val="D9D9D9"/>
                      </a:solidFill>
                      <a:prstDash val="solid"/>
                      <a:round/>
                      <a:headEnd type="none" w="med" len="med"/>
                      <a:tailEnd type="none" w="med" len="med"/>
                    </a:lnB>
                    <a:solidFill>
                      <a:srgbClr val="D4A9A6">
                        <a:alpha val="50000"/>
                      </a:srgbClr>
                    </a:solidFill>
                  </a:tcPr>
                </a:tc>
                <a:tc>
                  <a:txBody>
                    <a:bodyPr/>
                    <a:lstStyle/>
                    <a:p>
                      <a:pPr algn="l" indent="0" marL="0">
                        <a:lnSpc>
                          <a:spcPts val="2121"/>
                        </a:lnSpc>
                        <a:buNone/>
                      </a:pPr>
                      <a:r>
                        <a:rPr lang="en-US" sz="1697" dirty="0">
                          <a:solidFill>
                            <a:srgbClr val="000000"/>
                          </a:solidFill>
                          <a:latin typeface="思源宋体-Regular" pitchFamily="34" charset="0"/>
                          <a:ea typeface="思源宋体-Regular" pitchFamily="34" charset="-122"/>
                          <a:cs typeface="思源宋体-Regular" pitchFamily="34" charset="-120"/>
                        </a:rPr>
                        <a:t>Percentage of tasks in Eisenhower Quadrant 1 (Urgent) vs. Quadrant 2 (Important).</a:t>
                      </a:r>
                      <a:endParaRPr lang="en-US" sz="1200" dirty="0"/>
                    </a:p>
                  </a:txBody>
                  <a:tcPr marL="215481" marR="215481" marT="129286" marB="129286" anchor="ctr">
                    <a:lnL w="3912" cap="flat" cmpd="sng" algn="ctr">
                      <a:solidFill>
                        <a:srgbClr val="D9D9D9"/>
                      </a:solidFill>
                      <a:prstDash val="solid"/>
                      <a:round/>
                      <a:headEnd type="none" w="med" len="med"/>
                      <a:tailEnd type="none" w="med" len="med"/>
                    </a:lnL>
                    <a:lnR w="3912" cap="flat" cmpd="sng" algn="ctr">
                      <a:solidFill>
                        <a:srgbClr val="D9D9D9"/>
                      </a:solidFill>
                      <a:prstDash val="solid"/>
                      <a:round/>
                      <a:headEnd type="none" w="med" len="med"/>
                      <a:tailEnd type="none" w="med" len="med"/>
                    </a:lnR>
                    <a:lnT w="3912" cap="flat" cmpd="sng" algn="ctr">
                      <a:solidFill>
                        <a:srgbClr val="D9D9D9"/>
                      </a:solidFill>
                      <a:prstDash val="solid"/>
                      <a:round/>
                      <a:headEnd type="none" w="med" len="med"/>
                      <a:tailEnd type="none" w="med" len="med"/>
                    </a:lnT>
                    <a:lnB w="3912" cap="flat" cmpd="sng" algn="ctr">
                      <a:solidFill>
                        <a:srgbClr val="D9D9D9"/>
                      </a:solidFill>
                      <a:prstDash val="solid"/>
                      <a:round/>
                      <a:headEnd type="none" w="med" len="med"/>
                      <a:tailEnd type="none" w="med" len="med"/>
                    </a:lnB>
                    <a:solidFill>
                      <a:srgbClr val="D4A9A6">
                        <a:alpha val="50000"/>
                      </a:srgbClr>
                    </a:solidFill>
                  </a:tcPr>
                </a:tc>
                <a:tc>
                  <a:txBody>
                    <a:bodyPr/>
                    <a:lstStyle/>
                    <a:p>
                      <a:pPr algn="l" indent="0" marL="0">
                        <a:lnSpc>
                          <a:spcPts val="2121"/>
                        </a:lnSpc>
                        <a:buNone/>
                      </a:pPr>
                      <a:r>
                        <a:rPr lang="en-US" sz="1697" dirty="0">
                          <a:solidFill>
                            <a:srgbClr val="000000"/>
                          </a:solidFill>
                          <a:latin typeface="思源宋体-Regular" pitchFamily="34" charset="0"/>
                          <a:ea typeface="思源宋体-Regular" pitchFamily="34" charset="-122"/>
                          <a:cs typeface="思源宋体-Regular" pitchFamily="34" charset="-120"/>
                        </a:rPr>
                        <a:t>&gt;30% shifttoward Quadrant 2.</a:t>
                      </a:r>
                      <a:endParaRPr lang="en-US" sz="1200" dirty="0"/>
                    </a:p>
                  </a:txBody>
                  <a:tcPr marL="215481" marR="215481" marT="129286" marB="129286" anchor="ctr">
                    <a:lnL w="3912" cap="flat" cmpd="sng" algn="ctr">
                      <a:solidFill>
                        <a:srgbClr val="D9D9D9"/>
                      </a:solidFill>
                      <a:prstDash val="solid"/>
                      <a:round/>
                      <a:headEnd type="none" w="med" len="med"/>
                      <a:tailEnd type="none" w="med" len="med"/>
                    </a:lnL>
                    <a:lnR w="3912" cap="flat" cmpd="sng" algn="ctr">
                      <a:solidFill>
                        <a:srgbClr val="D9D9D9"/>
                      </a:solidFill>
                      <a:prstDash val="solid"/>
                      <a:round/>
                      <a:headEnd type="none" w="med" len="med"/>
                      <a:tailEnd type="none" w="med" len="med"/>
                    </a:lnR>
                    <a:lnT w="3912" cap="flat" cmpd="sng" algn="ctr">
                      <a:solidFill>
                        <a:srgbClr val="D9D9D9"/>
                      </a:solidFill>
                      <a:prstDash val="solid"/>
                      <a:round/>
                      <a:headEnd type="none" w="med" len="med"/>
                      <a:tailEnd type="none" w="med" len="med"/>
                    </a:lnT>
                    <a:lnB w="3912" cap="flat" cmpd="sng" algn="ctr">
                      <a:solidFill>
                        <a:srgbClr val="D9D9D9"/>
                      </a:solidFill>
                      <a:prstDash val="solid"/>
                      <a:round/>
                      <a:headEnd type="none" w="med" len="med"/>
                      <a:tailEnd type="none" w="med" len="med"/>
                    </a:lnB>
                    <a:solidFill>
                      <a:srgbClr val="D4A9A6">
                        <a:alpha val="50000"/>
                      </a:srgbClr>
                    </a:solidFill>
                  </a:tcPr>
                </a:tc>
              </a:tr>
              <a:tr h="1267299">
                <a:tc>
                  <a:txBody>
                    <a:bodyPr/>
                    <a:lstStyle/>
                    <a:p>
                      <a:pPr algn="l" indent="0" marL="0">
                        <a:lnSpc>
                          <a:spcPts val="2121"/>
                        </a:lnSpc>
                        <a:buNone/>
                      </a:pPr>
                      <a:r>
                        <a:rPr lang="en-US" sz="1697" dirty="0">
                          <a:solidFill>
                            <a:srgbClr val="000000"/>
                          </a:solidFill>
                          <a:latin typeface="思源宋体-Regular" pitchFamily="34" charset="0"/>
                          <a:ea typeface="思源宋体-Regular" pitchFamily="34" charset="-122"/>
                          <a:cs typeface="思源宋体-Regular" pitchFamily="34" charset="-120"/>
                        </a:rPr>
                        <a:t>The "Zeigarnik" Mental Load</a:t>
                      </a:r>
                      <a:endParaRPr lang="en-US" sz="1200" dirty="0"/>
                    </a:p>
                  </a:txBody>
                  <a:tcPr marL="215481" marR="215481" marT="129286" marB="129286" anchor="ctr">
                    <a:lnL w="3912" cap="flat" cmpd="sng" algn="ctr">
                      <a:solidFill>
                        <a:srgbClr val="D9D9D9"/>
                      </a:solidFill>
                      <a:prstDash val="solid"/>
                      <a:round/>
                      <a:headEnd type="none" w="med" len="med"/>
                      <a:tailEnd type="none" w="med" len="med"/>
                    </a:lnL>
                    <a:lnR w="3912" cap="flat" cmpd="sng" algn="ctr">
                      <a:solidFill>
                        <a:srgbClr val="D9D9D9"/>
                      </a:solidFill>
                      <a:prstDash val="solid"/>
                      <a:round/>
                      <a:headEnd type="none" w="med" len="med"/>
                      <a:tailEnd type="none" w="med" len="med"/>
                    </a:lnR>
                    <a:lnT w="3912" cap="flat" cmpd="sng" algn="ctr">
                      <a:solidFill>
                        <a:srgbClr val="D9D9D9"/>
                      </a:solidFill>
                      <a:prstDash val="solid"/>
                      <a:round/>
                      <a:headEnd type="none" w="med" len="med"/>
                      <a:tailEnd type="none" w="med" len="med"/>
                    </a:lnT>
                    <a:lnB w="3912" cap="flat" cmpd="sng" algn="ctr">
                      <a:solidFill>
                        <a:srgbClr val="D9D9D9"/>
                      </a:solidFill>
                      <a:prstDash val="solid"/>
                      <a:round/>
                      <a:headEnd type="none" w="med" len="med"/>
                      <a:tailEnd type="none" w="med" len="med"/>
                    </a:lnB>
                    <a:solidFill>
                      <a:srgbClr val="D4A9A6">
                        <a:alpha val="50000"/>
                      </a:srgbClr>
                    </a:solidFill>
                  </a:tcPr>
                </a:tc>
                <a:tc>
                  <a:txBody>
                    <a:bodyPr/>
                    <a:lstStyle/>
                    <a:p>
                      <a:pPr algn="l" indent="0" marL="0">
                        <a:lnSpc>
                          <a:spcPts val="2121"/>
                        </a:lnSpc>
                        <a:buNone/>
                      </a:pPr>
                      <a:r>
                        <a:rPr lang="en-US" sz="1697" dirty="0">
                          <a:solidFill>
                            <a:srgbClr val="000000"/>
                          </a:solidFill>
                          <a:latin typeface="思源宋体-Regular" pitchFamily="34" charset="0"/>
                          <a:ea typeface="思源宋体-Regular" pitchFamily="34" charset="-122"/>
                          <a:cs typeface="思源宋体-Regular" pitchFamily="34" charset="-120"/>
                        </a:rPr>
                        <a:t>Number of unfinished tasks lingering in your mind after your Shutdown Ritual.</a:t>
                      </a:r>
                      <a:endParaRPr lang="en-US" sz="1200" dirty="0"/>
                    </a:p>
                  </a:txBody>
                  <a:tcPr marL="215481" marR="215481" marT="129286" marB="129286" anchor="ctr">
                    <a:lnL w="3912" cap="flat" cmpd="sng" algn="ctr">
                      <a:solidFill>
                        <a:srgbClr val="D9D9D9"/>
                      </a:solidFill>
                      <a:prstDash val="solid"/>
                      <a:round/>
                      <a:headEnd type="none" w="med" len="med"/>
                      <a:tailEnd type="none" w="med" len="med"/>
                    </a:lnL>
                    <a:lnR w="3912" cap="flat" cmpd="sng" algn="ctr">
                      <a:solidFill>
                        <a:srgbClr val="D9D9D9"/>
                      </a:solidFill>
                      <a:prstDash val="solid"/>
                      <a:round/>
                      <a:headEnd type="none" w="med" len="med"/>
                      <a:tailEnd type="none" w="med" len="med"/>
                    </a:lnR>
                    <a:lnT w="3912" cap="flat" cmpd="sng" algn="ctr">
                      <a:solidFill>
                        <a:srgbClr val="D9D9D9"/>
                      </a:solidFill>
                      <a:prstDash val="solid"/>
                      <a:round/>
                      <a:headEnd type="none" w="med" len="med"/>
                      <a:tailEnd type="none" w="med" len="med"/>
                    </a:lnT>
                    <a:lnB w="3912" cap="flat" cmpd="sng" algn="ctr">
                      <a:solidFill>
                        <a:srgbClr val="D9D9D9"/>
                      </a:solidFill>
                      <a:prstDash val="solid"/>
                      <a:round/>
                      <a:headEnd type="none" w="med" len="med"/>
                      <a:tailEnd type="none" w="med" len="med"/>
                    </a:lnB>
                    <a:solidFill>
                      <a:srgbClr val="D4A9A6">
                        <a:alpha val="50000"/>
                      </a:srgbClr>
                    </a:solidFill>
                  </a:tcPr>
                </a:tc>
                <a:tc>
                  <a:txBody>
                    <a:bodyPr/>
                    <a:lstStyle/>
                    <a:p>
                      <a:pPr algn="l" indent="0" marL="0">
                        <a:lnSpc>
                          <a:spcPts val="2121"/>
                        </a:lnSpc>
                        <a:buNone/>
                      </a:pPr>
                      <a:r>
                        <a:rPr lang="en-US" sz="1697" dirty="0">
                          <a:solidFill>
                            <a:srgbClr val="000000"/>
                          </a:solidFill>
                          <a:latin typeface="思源宋体-Regular" pitchFamily="34" charset="0"/>
                          <a:ea typeface="思源宋体-Regular" pitchFamily="34" charset="-122"/>
                          <a:cs typeface="思源宋体-Regular" pitchFamily="34" charset="-120"/>
                        </a:rPr>
                        <a:t>&lt;3 tasksremembered after hours.</a:t>
                      </a:r>
                      <a:endParaRPr lang="en-US" sz="1200" dirty="0"/>
                    </a:p>
                  </a:txBody>
                  <a:tcPr marL="215481" marR="215481" marT="129286" marB="129286" anchor="ctr">
                    <a:lnL w="3912" cap="flat" cmpd="sng" algn="ctr">
                      <a:solidFill>
                        <a:srgbClr val="D9D9D9"/>
                      </a:solidFill>
                      <a:prstDash val="solid"/>
                      <a:round/>
                      <a:headEnd type="none" w="med" len="med"/>
                      <a:tailEnd type="none" w="med" len="med"/>
                    </a:lnL>
                    <a:lnR w="3912" cap="flat" cmpd="sng" algn="ctr">
                      <a:solidFill>
                        <a:srgbClr val="D9D9D9"/>
                      </a:solidFill>
                      <a:prstDash val="solid"/>
                      <a:round/>
                      <a:headEnd type="none" w="med" len="med"/>
                      <a:tailEnd type="none" w="med" len="med"/>
                    </a:lnR>
                    <a:lnT w="3912" cap="flat" cmpd="sng" algn="ctr">
                      <a:solidFill>
                        <a:srgbClr val="D9D9D9"/>
                      </a:solidFill>
                      <a:prstDash val="solid"/>
                      <a:round/>
                      <a:headEnd type="none" w="med" len="med"/>
                      <a:tailEnd type="none" w="med" len="med"/>
                    </a:lnT>
                    <a:lnB w="3912" cap="flat" cmpd="sng" algn="ctr">
                      <a:solidFill>
                        <a:srgbClr val="D9D9D9"/>
                      </a:solidFill>
                      <a:prstDash val="solid"/>
                      <a:round/>
                      <a:headEnd type="none" w="med" len="med"/>
                      <a:tailEnd type="none" w="med" len="med"/>
                    </a:lnB>
                    <a:solidFill>
                      <a:srgbClr val="D4A9A6">
                        <a:alpha val="50000"/>
                      </a:srgbClr>
                    </a:solidFill>
                  </a:tcPr>
                </a:tc>
              </a:tr>
              <a:tr h="941063">
                <a:tc>
                  <a:txBody>
                    <a:bodyPr/>
                    <a:lstStyle/>
                    <a:p>
                      <a:pPr algn="l" indent="0" marL="0">
                        <a:lnSpc>
                          <a:spcPts val="2121"/>
                        </a:lnSpc>
                        <a:buNone/>
                      </a:pPr>
                      <a:r>
                        <a:rPr lang="en-US" sz="1697" dirty="0">
                          <a:solidFill>
                            <a:srgbClr val="000000"/>
                          </a:solidFill>
                          <a:latin typeface="思源宋体-Regular" pitchFamily="34" charset="0"/>
                          <a:ea typeface="思源宋体-Regular" pitchFamily="34" charset="-122"/>
                          <a:cs typeface="思源宋体-Regular" pitchFamily="34" charset="-120"/>
                        </a:rPr>
                        <a:t>Prediction Accuracy</a:t>
                      </a:r>
                      <a:endParaRPr lang="en-US" sz="1200" dirty="0"/>
                    </a:p>
                  </a:txBody>
                  <a:tcPr marL="215481" marR="215481" marT="129286" marB="129286" anchor="ctr">
                    <a:lnL w="3912" cap="flat" cmpd="sng" algn="ctr">
                      <a:solidFill>
                        <a:srgbClr val="D9D9D9"/>
                      </a:solidFill>
                      <a:prstDash val="solid"/>
                      <a:round/>
                      <a:headEnd type="none" w="med" len="med"/>
                      <a:tailEnd type="none" w="med" len="med"/>
                    </a:lnL>
                    <a:lnR w="3912" cap="flat" cmpd="sng" algn="ctr">
                      <a:solidFill>
                        <a:srgbClr val="D9D9D9"/>
                      </a:solidFill>
                      <a:prstDash val="solid"/>
                      <a:round/>
                      <a:headEnd type="none" w="med" len="med"/>
                      <a:tailEnd type="none" w="med" len="med"/>
                    </a:lnR>
                    <a:lnT w="3912" cap="flat" cmpd="sng" algn="ctr">
                      <a:solidFill>
                        <a:srgbClr val="D9D9D9"/>
                      </a:solidFill>
                      <a:prstDash val="solid"/>
                      <a:round/>
                      <a:headEnd type="none" w="med" len="med"/>
                      <a:tailEnd type="none" w="med" len="med"/>
                    </a:lnT>
                    <a:lnB w="3912" cap="flat" cmpd="sng" algn="ctr">
                      <a:solidFill>
                        <a:srgbClr val="D9D9D9"/>
                      </a:solidFill>
                      <a:prstDash val="solid"/>
                      <a:round/>
                      <a:headEnd type="none" w="med" len="med"/>
                      <a:tailEnd type="none" w="med" len="med"/>
                    </a:lnB>
                    <a:solidFill>
                      <a:srgbClr val="D4A9A6">
                        <a:alpha val="50000"/>
                      </a:srgbClr>
                    </a:solidFill>
                  </a:tcPr>
                </a:tc>
                <a:tc>
                  <a:txBody>
                    <a:bodyPr/>
                    <a:lstStyle/>
                    <a:p>
                      <a:pPr algn="l" indent="0" marL="0">
                        <a:lnSpc>
                          <a:spcPts val="2121"/>
                        </a:lnSpc>
                        <a:buNone/>
                      </a:pPr>
                      <a:r>
                        <a:rPr lang="en-US" sz="1697" dirty="0">
                          <a:solidFill>
                            <a:srgbClr val="000000"/>
                          </a:solidFill>
                          <a:latin typeface="思源宋体-Regular" pitchFamily="34" charset="0"/>
                          <a:ea typeface="思源宋体-Regular" pitchFamily="34" charset="-122"/>
                          <a:cs typeface="思源宋体-Regular" pitchFamily="34" charset="-120"/>
                        </a:rPr>
                        <a:t>Difference between "Estimated Time" and "Actual Time" (Toggl data).</a:t>
                      </a:r>
                      <a:endParaRPr lang="en-US" sz="1200" dirty="0"/>
                    </a:p>
                  </a:txBody>
                  <a:tcPr marL="215481" marR="215481" marT="129286" marB="129286" anchor="ctr">
                    <a:lnL w="3912" cap="flat" cmpd="sng" algn="ctr">
                      <a:solidFill>
                        <a:srgbClr val="D9D9D9"/>
                      </a:solidFill>
                      <a:prstDash val="solid"/>
                      <a:round/>
                      <a:headEnd type="none" w="med" len="med"/>
                      <a:tailEnd type="none" w="med" len="med"/>
                    </a:lnL>
                    <a:lnR w="3912" cap="flat" cmpd="sng" algn="ctr">
                      <a:solidFill>
                        <a:srgbClr val="D9D9D9"/>
                      </a:solidFill>
                      <a:prstDash val="solid"/>
                      <a:round/>
                      <a:headEnd type="none" w="med" len="med"/>
                      <a:tailEnd type="none" w="med" len="med"/>
                    </a:lnR>
                    <a:lnT w="3912" cap="flat" cmpd="sng" algn="ctr">
                      <a:solidFill>
                        <a:srgbClr val="D9D9D9"/>
                      </a:solidFill>
                      <a:prstDash val="solid"/>
                      <a:round/>
                      <a:headEnd type="none" w="med" len="med"/>
                      <a:tailEnd type="none" w="med" len="med"/>
                    </a:lnT>
                    <a:lnB w="3912" cap="flat" cmpd="sng" algn="ctr">
                      <a:solidFill>
                        <a:srgbClr val="D9D9D9"/>
                      </a:solidFill>
                      <a:prstDash val="solid"/>
                      <a:round/>
                      <a:headEnd type="none" w="med" len="med"/>
                      <a:tailEnd type="none" w="med" len="med"/>
                    </a:lnB>
                    <a:solidFill>
                      <a:srgbClr val="D4A9A6">
                        <a:alpha val="50000"/>
                      </a:srgbClr>
                    </a:solidFill>
                  </a:tcPr>
                </a:tc>
                <a:tc>
                  <a:txBody>
                    <a:bodyPr/>
                    <a:lstStyle/>
                    <a:p>
                      <a:pPr algn="l" indent="0" marL="0">
                        <a:lnSpc>
                          <a:spcPts val="2121"/>
                        </a:lnSpc>
                        <a:buNone/>
                      </a:pPr>
                      <a:r>
                        <a:rPr lang="en-US" sz="1697" dirty="0">
                          <a:solidFill>
                            <a:srgbClr val="000000"/>
                          </a:solidFill>
                          <a:latin typeface="思源宋体-Regular" pitchFamily="34" charset="0"/>
                          <a:ea typeface="思源宋体-Regular" pitchFamily="34" charset="-122"/>
                          <a:cs typeface="思源宋体-Regular" pitchFamily="34" charset="-120"/>
                        </a:rPr>
                        <a:t>Error margin &lt; 15%.</a:t>
                      </a:r>
                      <a:endParaRPr lang="en-US" sz="1200" dirty="0"/>
                    </a:p>
                  </a:txBody>
                  <a:tcPr marL="215481" marR="215481" marT="129286" marB="129286" anchor="ctr">
                    <a:lnL w="3912" cap="flat" cmpd="sng" algn="ctr">
                      <a:solidFill>
                        <a:srgbClr val="D9D9D9"/>
                      </a:solidFill>
                      <a:prstDash val="solid"/>
                      <a:round/>
                      <a:headEnd type="none" w="med" len="med"/>
                      <a:tailEnd type="none" w="med" len="med"/>
                    </a:lnL>
                    <a:lnR w="3912" cap="flat" cmpd="sng" algn="ctr">
                      <a:solidFill>
                        <a:srgbClr val="D9D9D9"/>
                      </a:solidFill>
                      <a:prstDash val="solid"/>
                      <a:round/>
                      <a:headEnd type="none" w="med" len="med"/>
                      <a:tailEnd type="none" w="med" len="med"/>
                    </a:lnR>
                    <a:lnT w="3912" cap="flat" cmpd="sng" algn="ctr">
                      <a:solidFill>
                        <a:srgbClr val="D9D9D9"/>
                      </a:solidFill>
                      <a:prstDash val="solid"/>
                      <a:round/>
                      <a:headEnd type="none" w="med" len="med"/>
                      <a:tailEnd type="none" w="med" len="med"/>
                    </a:lnT>
                    <a:lnB w="3912" cap="flat" cmpd="sng" algn="ctr">
                      <a:solidFill>
                        <a:srgbClr val="D9D9D9"/>
                      </a:solidFill>
                      <a:prstDash val="solid"/>
                      <a:round/>
                      <a:headEnd type="none" w="med" len="med"/>
                      <a:tailEnd type="none" w="med" len="med"/>
                    </a:lnB>
                    <a:solidFill>
                      <a:srgbClr val="D4A9A6">
                        <a:alpha val="50000"/>
                      </a:srgbClr>
                    </a:solidFill>
                  </a:tcPr>
                </a:tc>
              </a:tr>
              <a:tr h="1267299">
                <a:tc>
                  <a:txBody>
                    <a:bodyPr/>
                    <a:lstStyle/>
                    <a:p>
                      <a:pPr algn="l" indent="0" marL="0">
                        <a:lnSpc>
                          <a:spcPts val="2121"/>
                        </a:lnSpc>
                        <a:buNone/>
                      </a:pPr>
                      <a:r>
                        <a:rPr lang="en-US" sz="1697" dirty="0">
                          <a:solidFill>
                            <a:srgbClr val="000000"/>
                          </a:solidFill>
                          <a:latin typeface="思源宋体-Regular" pitchFamily="34" charset="0"/>
                          <a:ea typeface="思源宋体-Regular" pitchFamily="34" charset="-122"/>
                          <a:cs typeface="思源宋体-Regular" pitchFamily="34" charset="-120"/>
                        </a:rPr>
                        <a:t>Focus Duration</a:t>
                      </a:r>
                      <a:endParaRPr lang="en-US" sz="1200" dirty="0"/>
                    </a:p>
                  </a:txBody>
                  <a:tcPr marL="215481" marR="215481" marT="129286" marB="129286" anchor="ctr">
                    <a:lnL w="3912" cap="flat" cmpd="sng" algn="ctr">
                      <a:solidFill>
                        <a:srgbClr val="D9D9D9"/>
                      </a:solidFill>
                      <a:prstDash val="solid"/>
                      <a:round/>
                      <a:headEnd type="none" w="med" len="med"/>
                      <a:tailEnd type="none" w="med" len="med"/>
                    </a:lnL>
                    <a:lnR w="3912" cap="flat" cmpd="sng" algn="ctr">
                      <a:solidFill>
                        <a:srgbClr val="D9D9D9"/>
                      </a:solidFill>
                      <a:prstDash val="solid"/>
                      <a:round/>
                      <a:headEnd type="none" w="med" len="med"/>
                      <a:tailEnd type="none" w="med" len="med"/>
                    </a:lnR>
                    <a:lnT w="3912" cap="flat" cmpd="sng" algn="ctr">
                      <a:solidFill>
                        <a:srgbClr val="D9D9D9"/>
                      </a:solidFill>
                      <a:prstDash val="solid"/>
                      <a:round/>
                      <a:headEnd type="none" w="med" len="med"/>
                      <a:tailEnd type="none" w="med" len="med"/>
                    </a:lnT>
                    <a:lnB w="3912" cap="flat" cmpd="sng" algn="ctr">
                      <a:solidFill>
                        <a:srgbClr val="D9D9D9"/>
                      </a:solidFill>
                      <a:prstDash val="solid"/>
                      <a:round/>
                      <a:headEnd type="none" w="med" len="med"/>
                      <a:tailEnd type="none" w="med" len="med"/>
                    </a:lnB>
                    <a:solidFill>
                      <a:srgbClr val="D4A9A6">
                        <a:alpha val="50000"/>
                      </a:srgbClr>
                    </a:solidFill>
                  </a:tcPr>
                </a:tc>
                <a:tc>
                  <a:txBody>
                    <a:bodyPr/>
                    <a:lstStyle/>
                    <a:p>
                      <a:pPr algn="l" indent="0" marL="0">
                        <a:lnSpc>
                          <a:spcPts val="2121"/>
                        </a:lnSpc>
                        <a:buNone/>
                      </a:pPr>
                      <a:r>
                        <a:rPr lang="en-US" sz="1697" dirty="0">
                          <a:solidFill>
                            <a:srgbClr val="000000"/>
                          </a:solidFill>
                          <a:latin typeface="思源宋体-Regular" pitchFamily="34" charset="0"/>
                          <a:ea typeface="思源宋体-Regular" pitchFamily="34" charset="-122"/>
                          <a:cs typeface="思源宋体-Regular" pitchFamily="34" charset="-120"/>
                        </a:rPr>
                        <a:t>Minutes spent in "Deep Work" before a digital distraction (Freedom app logs).</a:t>
                      </a:r>
                      <a:endParaRPr lang="en-US" sz="1200" dirty="0"/>
                    </a:p>
                  </a:txBody>
                  <a:tcPr marL="215481" marR="215481" marT="129286" marB="129286" anchor="ctr">
                    <a:lnL w="3912" cap="flat" cmpd="sng" algn="ctr">
                      <a:solidFill>
                        <a:srgbClr val="D9D9D9"/>
                      </a:solidFill>
                      <a:prstDash val="solid"/>
                      <a:round/>
                      <a:headEnd type="none" w="med" len="med"/>
                      <a:tailEnd type="none" w="med" len="med"/>
                    </a:lnL>
                    <a:lnR w="3912" cap="flat" cmpd="sng" algn="ctr">
                      <a:solidFill>
                        <a:srgbClr val="D9D9D9"/>
                      </a:solidFill>
                      <a:prstDash val="solid"/>
                      <a:round/>
                      <a:headEnd type="none" w="med" len="med"/>
                      <a:tailEnd type="none" w="med" len="med"/>
                    </a:lnR>
                    <a:lnT w="3912" cap="flat" cmpd="sng" algn="ctr">
                      <a:solidFill>
                        <a:srgbClr val="D9D9D9"/>
                      </a:solidFill>
                      <a:prstDash val="solid"/>
                      <a:round/>
                      <a:headEnd type="none" w="med" len="med"/>
                      <a:tailEnd type="none" w="med" len="med"/>
                    </a:lnT>
                    <a:lnB w="3912" cap="flat" cmpd="sng" algn="ctr">
                      <a:solidFill>
                        <a:srgbClr val="D9D9D9"/>
                      </a:solidFill>
                      <a:prstDash val="solid"/>
                      <a:round/>
                      <a:headEnd type="none" w="med" len="med"/>
                      <a:tailEnd type="none" w="med" len="med"/>
                    </a:lnB>
                    <a:solidFill>
                      <a:srgbClr val="D4A9A6">
                        <a:alpha val="50000"/>
                      </a:srgbClr>
                    </a:solidFill>
                  </a:tcPr>
                </a:tc>
                <a:tc>
                  <a:txBody>
                    <a:bodyPr/>
                    <a:lstStyle/>
                    <a:p>
                      <a:pPr algn="l" indent="0" marL="0">
                        <a:lnSpc>
                          <a:spcPts val="2121"/>
                        </a:lnSpc>
                        <a:buNone/>
                      </a:pPr>
                      <a:r>
                        <a:rPr lang="en-US" sz="1697" dirty="0">
                          <a:solidFill>
                            <a:srgbClr val="000000"/>
                          </a:solidFill>
                          <a:latin typeface="思源宋体-Regular" pitchFamily="34" charset="0"/>
                          <a:ea typeface="思源宋体-Regular" pitchFamily="34" charset="-122"/>
                          <a:cs typeface="思源宋体-Regular" pitchFamily="34" charset="-120"/>
                        </a:rPr>
                        <a:t>Doubleyour baseline focus time.</a:t>
                      </a:r>
                      <a:endParaRPr lang="en-US" sz="1200" dirty="0"/>
                    </a:p>
                  </a:txBody>
                  <a:tcPr marL="215481" marR="215481" marT="129286" marB="129286" anchor="ctr">
                    <a:lnL w="3912" cap="flat" cmpd="sng" algn="ctr">
                      <a:solidFill>
                        <a:srgbClr val="D9D9D9"/>
                      </a:solidFill>
                      <a:prstDash val="solid"/>
                      <a:round/>
                      <a:headEnd type="none" w="med" len="med"/>
                      <a:tailEnd type="none" w="med" len="med"/>
                    </a:lnL>
                    <a:lnR w="3912" cap="flat" cmpd="sng" algn="ctr">
                      <a:solidFill>
                        <a:srgbClr val="D9D9D9"/>
                      </a:solidFill>
                      <a:prstDash val="solid"/>
                      <a:round/>
                      <a:headEnd type="none" w="med" len="med"/>
                      <a:tailEnd type="none" w="med" len="med"/>
                    </a:lnR>
                    <a:lnT w="3912" cap="flat" cmpd="sng" algn="ctr">
                      <a:solidFill>
                        <a:srgbClr val="D9D9D9"/>
                      </a:solidFill>
                      <a:prstDash val="solid"/>
                      <a:round/>
                      <a:headEnd type="none" w="med" len="med"/>
                      <a:tailEnd type="none" w="med" len="med"/>
                    </a:lnT>
                    <a:lnB w="3912" cap="flat" cmpd="sng" algn="ctr">
                      <a:solidFill>
                        <a:srgbClr val="D9D9D9"/>
                      </a:solidFill>
                      <a:prstDash val="solid"/>
                      <a:round/>
                      <a:headEnd type="none" w="med" len="med"/>
                      <a:tailEnd type="none" w="med" len="med"/>
                    </a:lnB>
                    <a:solidFill>
                      <a:srgbClr val="D4A9A6">
                        <a:alpha val="50000"/>
                      </a:srgbClr>
                    </a:solidFill>
                  </a:tcPr>
                </a:tc>
              </a:tr>
            </a:tbl>
          </a:graphicData>
        </a:graphic>
      </p:graphicFrame>
      <p:sp>
        <p:nvSpPr>
          <p:cNvPr id="4" name="Text 0"/>
          <p:cNvSpPr/>
          <p:nvPr/>
        </p:nvSpPr>
        <p:spPr>
          <a:xfrm>
            <a:off x="793826" y="1040071"/>
            <a:ext cx="13042748" cy="538563"/>
          </a:xfrm>
          <a:prstGeom prst="rect">
            <a:avLst/>
          </a:prstGeom>
          <a:noFill/>
          <a:ln/>
        </p:spPr>
        <p:txBody>
          <a:bodyPr wrap="none" lIns="0" tIns="0" rIns="0" bIns="0" rtlCol="0" anchor="ctr"/>
          <a:lstStyle/>
          <a:p>
            <a:pPr algn="l" indent="0" marL="0">
              <a:lnSpc>
                <a:spcPts val="4242"/>
              </a:lnSpc>
              <a:buNone/>
            </a:pPr>
            <a:r>
              <a:rPr lang="en-US" sz="3393" dirty="0">
                <a:solidFill>
                  <a:srgbClr val="000000"/>
                </a:solidFill>
                <a:latin typeface="思源宋体-Heavy" pitchFamily="34" charset="0"/>
                <a:ea typeface="思源宋体-Heavy" pitchFamily="34" charset="-122"/>
                <a:cs typeface="思源宋体-Heavy" pitchFamily="34" charset="-120"/>
              </a:rPr>
              <a:t>Key Performance Indicators (KPIs)</a:t>
            </a:r>
            <a:endParaRPr lang="en-US" sz="3393"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31168"/>
          </a:xfrm>
          <a:prstGeom prst="rect">
            <a:avLst/>
          </a:prstGeom>
        </p:spPr>
      </p:pic>
      <p:pic>
        <p:nvPicPr>
          <p:cNvPr id="3" name="Image 1" descr="preencoded.png">    </p:cNvPr>
          <p:cNvPicPr>
            <a:picLocks noChangeAspect="1"/>
          </p:cNvPicPr>
          <p:nvPr/>
        </p:nvPicPr>
        <p:blipFill>
          <a:blip r:embed="rId2"/>
          <a:stretch>
            <a:fillRect/>
          </a:stretch>
        </p:blipFill>
        <p:spPr>
          <a:xfrm>
            <a:off x="0" y="0"/>
            <a:ext cx="14630400" cy="8231168"/>
          </a:xfrm>
          <a:prstGeom prst="rect">
            <a:avLst/>
          </a:prstGeom>
        </p:spPr>
      </p:pic>
      <p:pic>
        <p:nvPicPr>
          <p:cNvPr id="4" name="Image 2" descr="preencoded.png">    </p:cNvPr>
          <p:cNvPicPr>
            <a:picLocks noChangeAspect="1"/>
          </p:cNvPicPr>
          <p:nvPr/>
        </p:nvPicPr>
        <p:blipFill>
          <a:blip r:embed="rId3"/>
          <a:stretch>
            <a:fillRect/>
          </a:stretch>
        </p:blipFill>
        <p:spPr>
          <a:xfrm>
            <a:off x="793826" y="7036018"/>
            <a:ext cx="13042748" cy="25487"/>
          </a:xfrm>
          <a:prstGeom prst="rect">
            <a:avLst/>
          </a:prstGeom>
        </p:spPr>
      </p:pic>
      <p:sp>
        <p:nvSpPr>
          <p:cNvPr id="5" name="Text 0"/>
          <p:cNvSpPr/>
          <p:nvPr/>
        </p:nvSpPr>
        <p:spPr>
          <a:xfrm>
            <a:off x="806374" y="1156528"/>
            <a:ext cx="7565758" cy="1275729"/>
          </a:xfrm>
          <a:prstGeom prst="rect">
            <a:avLst/>
          </a:prstGeom>
          <a:noFill/>
          <a:ln/>
        </p:spPr>
        <p:txBody>
          <a:bodyPr wrap="none" lIns="0" tIns="0" rIns="0" bIns="0" rtlCol="0" anchor="ctr"/>
          <a:lstStyle/>
          <a:p>
            <a:pPr algn="l" indent="0" marL="0">
              <a:lnSpc>
                <a:spcPts val="10047"/>
              </a:lnSpc>
              <a:buNone/>
            </a:pPr>
            <a:r>
              <a:rPr lang="en-US" sz="8037" dirty="0">
                <a:solidFill>
                  <a:srgbClr val="000000"/>
                </a:solidFill>
                <a:latin typeface="思源宋体-Heavy" pitchFamily="34" charset="0"/>
                <a:ea typeface="思源宋体-Heavy" pitchFamily="34" charset="-122"/>
                <a:cs typeface="思源宋体-Heavy" pitchFamily="34" charset="-120"/>
              </a:rPr>
              <a:t>06</a:t>
            </a:r>
            <a:endParaRPr lang="en-US" sz="8037" dirty="0"/>
          </a:p>
        </p:txBody>
      </p:sp>
      <p:sp>
        <p:nvSpPr>
          <p:cNvPr id="6" name="Text 1"/>
          <p:cNvSpPr/>
          <p:nvPr/>
        </p:nvSpPr>
        <p:spPr>
          <a:xfrm>
            <a:off x="806374" y="2636154"/>
            <a:ext cx="7565758" cy="306042"/>
          </a:xfrm>
          <a:prstGeom prst="rect">
            <a:avLst/>
          </a:prstGeom>
          <a:noFill/>
          <a:ln/>
        </p:spPr>
        <p:txBody>
          <a:bodyPr wrap="none" lIns="0" tIns="0" rIns="0" bIns="0" rtlCol="0" anchor="ctr"/>
          <a:lstStyle/>
          <a:p>
            <a:pPr algn="l" indent="0" marL="0">
              <a:lnSpc>
                <a:spcPts val="2009"/>
              </a:lnSpc>
              <a:buNone/>
            </a:pPr>
            <a:endParaRPr lang="en-US" sz="1607" dirty="0"/>
          </a:p>
        </p:txBody>
      </p:sp>
      <p:sp>
        <p:nvSpPr>
          <p:cNvPr id="7" name="Text 2"/>
          <p:cNvSpPr/>
          <p:nvPr/>
        </p:nvSpPr>
        <p:spPr>
          <a:xfrm>
            <a:off x="793826" y="3388417"/>
            <a:ext cx="13042748" cy="306042"/>
          </a:xfrm>
          <a:prstGeom prst="rect">
            <a:avLst/>
          </a:prstGeom>
          <a:noFill/>
          <a:ln/>
        </p:spPr>
        <p:txBody>
          <a:bodyPr wrap="none" lIns="0" tIns="0" rIns="0" bIns="0" rtlCol="0" anchor="ctr"/>
          <a:lstStyle/>
          <a:p>
            <a:pPr algn="l" indent="0" marL="0">
              <a:lnSpc>
                <a:spcPts val="2009"/>
              </a:lnSpc>
              <a:buNone/>
            </a:pPr>
            <a:endParaRPr lang="en-US" sz="1607" dirty="0"/>
          </a:p>
        </p:txBody>
      </p:sp>
      <p:sp>
        <p:nvSpPr>
          <p:cNvPr id="8" name="Text 3"/>
          <p:cNvSpPr/>
          <p:nvPr/>
        </p:nvSpPr>
        <p:spPr>
          <a:xfrm>
            <a:off x="793826" y="3924039"/>
            <a:ext cx="13042748" cy="306042"/>
          </a:xfrm>
          <a:prstGeom prst="rect">
            <a:avLst/>
          </a:prstGeom>
          <a:noFill/>
          <a:ln/>
        </p:spPr>
        <p:txBody>
          <a:bodyPr wrap="none" lIns="0" tIns="0" rIns="0" bIns="0" rtlCol="0" anchor="ctr"/>
          <a:lstStyle/>
          <a:p>
            <a:pPr algn="l" indent="0" marL="0">
              <a:lnSpc>
                <a:spcPts val="2009"/>
              </a:lnSpc>
              <a:buNone/>
            </a:pPr>
            <a:endParaRPr lang="en-US" sz="1607" dirty="0"/>
          </a:p>
        </p:txBody>
      </p:sp>
      <p:sp>
        <p:nvSpPr>
          <p:cNvPr id="9" name="Text 4"/>
          <p:cNvSpPr/>
          <p:nvPr/>
        </p:nvSpPr>
        <p:spPr>
          <a:xfrm>
            <a:off x="793826" y="4459661"/>
            <a:ext cx="13042748" cy="306042"/>
          </a:xfrm>
          <a:prstGeom prst="rect">
            <a:avLst/>
          </a:prstGeom>
          <a:noFill/>
          <a:ln/>
        </p:spPr>
        <p:txBody>
          <a:bodyPr wrap="none" lIns="0" tIns="0" rIns="0" bIns="0" rtlCol="0" anchor="ctr"/>
          <a:lstStyle/>
          <a:p>
            <a:pPr algn="l" indent="0" marL="0">
              <a:lnSpc>
                <a:spcPts val="2009"/>
              </a:lnSpc>
              <a:buNone/>
            </a:pPr>
            <a:endParaRPr lang="en-US" sz="1607" dirty="0"/>
          </a:p>
        </p:txBody>
      </p:sp>
      <p:sp>
        <p:nvSpPr>
          <p:cNvPr id="10" name="Text 5"/>
          <p:cNvSpPr/>
          <p:nvPr/>
        </p:nvSpPr>
        <p:spPr>
          <a:xfrm>
            <a:off x="793826" y="4995283"/>
            <a:ext cx="13042748" cy="306042"/>
          </a:xfrm>
          <a:prstGeom prst="rect">
            <a:avLst/>
          </a:prstGeom>
          <a:noFill/>
          <a:ln/>
        </p:spPr>
        <p:txBody>
          <a:bodyPr wrap="none" lIns="0" tIns="0" rIns="0" bIns="0" rtlCol="0" anchor="ctr"/>
          <a:lstStyle/>
          <a:p>
            <a:pPr algn="l" indent="0" marL="0">
              <a:lnSpc>
                <a:spcPts val="2009"/>
              </a:lnSpc>
              <a:buNone/>
            </a:pPr>
            <a:endParaRPr lang="en-US" sz="1607" dirty="0"/>
          </a:p>
        </p:txBody>
      </p:sp>
      <p:sp>
        <p:nvSpPr>
          <p:cNvPr id="11" name="Text 6"/>
          <p:cNvSpPr/>
          <p:nvPr/>
        </p:nvSpPr>
        <p:spPr>
          <a:xfrm>
            <a:off x="793826" y="5530904"/>
            <a:ext cx="13042748" cy="1275533"/>
          </a:xfrm>
          <a:prstGeom prst="rect">
            <a:avLst/>
          </a:prstGeom>
          <a:noFill/>
          <a:ln/>
        </p:spPr>
        <p:txBody>
          <a:bodyPr wrap="square" lIns="0" tIns="0" rIns="0" bIns="0" rtlCol="0" anchor="ctr"/>
          <a:lstStyle/>
          <a:p>
            <a:pPr algn="l" indent="0" marL="0">
              <a:lnSpc>
                <a:spcPts val="5023"/>
              </a:lnSpc>
              <a:buNone/>
            </a:pPr>
            <a:r>
              <a:rPr lang="en-US" sz="4019" dirty="0">
                <a:solidFill>
                  <a:srgbClr val="000000"/>
                </a:solidFill>
                <a:latin typeface="思源宋体-Heavy" pitchFamily="34" charset="0"/>
                <a:ea typeface="思源宋体-Heavy" pitchFamily="34" charset="-122"/>
                <a:cs typeface="思源宋体-Heavy" pitchFamily="34" charset="-120"/>
              </a:rPr>
              <a:t>FINAL PROJECT REPORT: Analyzing the Mechanics of Consistency</a:t>
            </a:r>
            <a:endParaRPr lang="en-US" sz="4019" dirty="0"/>
          </a:p>
        </p:txBody>
      </p:sp>
      <p:sp>
        <p:nvSpPr>
          <p:cNvPr id="12" name="Text 7"/>
          <p:cNvSpPr/>
          <p:nvPr/>
        </p:nvSpPr>
        <p:spPr>
          <a:xfrm>
            <a:off x="8984215" y="1156528"/>
            <a:ext cx="4839811" cy="306042"/>
          </a:xfrm>
          <a:prstGeom prst="rect">
            <a:avLst/>
          </a:prstGeom>
          <a:noFill/>
          <a:ln/>
        </p:spPr>
        <p:txBody>
          <a:bodyPr wrap="none" lIns="0" tIns="0" rIns="0" bIns="0" rtlCol="0" anchor="ctr"/>
          <a:lstStyle/>
          <a:p>
            <a:pPr algn="l" indent="0" marL="0">
              <a:lnSpc>
                <a:spcPts val="2009"/>
              </a:lnSpc>
              <a:buNone/>
            </a:pPr>
            <a:endParaRPr lang="en-US" sz="1607"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31168"/>
          </a:xfrm>
          <a:prstGeom prst="rect">
            <a:avLst/>
          </a:prstGeom>
        </p:spPr>
      </p:pic>
      <p:pic>
        <p:nvPicPr>
          <p:cNvPr id="3" name="Image 1" descr="preencoded.png">    </p:cNvPr>
          <p:cNvPicPr>
            <a:picLocks noChangeAspect="1"/>
          </p:cNvPicPr>
          <p:nvPr/>
        </p:nvPicPr>
        <p:blipFill>
          <a:blip r:embed="rId2"/>
          <a:stretch>
            <a:fillRect/>
          </a:stretch>
        </p:blipFill>
        <p:spPr>
          <a:xfrm>
            <a:off x="0" y="0"/>
            <a:ext cx="4974305" cy="8231168"/>
          </a:xfrm>
          <a:prstGeom prst="rect">
            <a:avLst/>
          </a:prstGeom>
        </p:spPr>
      </p:pic>
      <p:sp>
        <p:nvSpPr>
          <p:cNvPr id="4" name="Text 0"/>
          <p:cNvSpPr/>
          <p:nvPr/>
        </p:nvSpPr>
        <p:spPr>
          <a:xfrm>
            <a:off x="5768131" y="2896711"/>
            <a:ext cx="8068247" cy="566991"/>
          </a:xfrm>
          <a:prstGeom prst="rect">
            <a:avLst/>
          </a:prstGeom>
          <a:noFill/>
          <a:ln/>
        </p:spPr>
        <p:txBody>
          <a:bodyPr wrap="none" lIns="0" tIns="0" rIns="0" bIns="0" rtlCol="0" anchor="ctr"/>
          <a:lstStyle/>
          <a:p>
            <a:pPr algn="l" indent="0" marL="0">
              <a:lnSpc>
                <a:spcPts val="4465"/>
              </a:lnSpc>
              <a:buNone/>
            </a:pPr>
            <a:r>
              <a:rPr lang="en-US" sz="3572" dirty="0">
                <a:solidFill>
                  <a:srgbClr val="000000"/>
                </a:solidFill>
                <a:latin typeface="思源宋体-Heavy" pitchFamily="34" charset="0"/>
                <a:ea typeface="思源宋体-Heavy" pitchFamily="34" charset="-122"/>
                <a:cs typeface="思源宋体-Heavy" pitchFamily="34" charset="-120"/>
              </a:rPr>
              <a:t>The Executive Summary</a:t>
            </a:r>
            <a:endParaRPr lang="en-US" sz="3572" dirty="0"/>
          </a:p>
        </p:txBody>
      </p:sp>
      <p:sp>
        <p:nvSpPr>
          <p:cNvPr id="5" name="Text 1"/>
          <p:cNvSpPr/>
          <p:nvPr/>
        </p:nvSpPr>
        <p:spPr>
          <a:xfrm>
            <a:off x="5768131" y="3718769"/>
            <a:ext cx="8068247" cy="1360621"/>
          </a:xfrm>
          <a:prstGeom prst="rect">
            <a:avLst/>
          </a:prstGeom>
          <a:noFill/>
          <a:ln/>
        </p:spPr>
        <p:txBody>
          <a:bodyPr wrap="square" lIns="0" tIns="0" rIns="0" bIns="0" rtlCol="0" anchor="ctr"/>
          <a:lstStyle/>
          <a:p>
            <a:pPr algn="l" indent="0" marL="0">
              <a:lnSpc>
                <a:spcPts val="2233"/>
              </a:lnSpc>
              <a:buNone/>
            </a:pPr>
            <a:r>
              <a:rPr lang="en-US" sz="1786" dirty="0">
                <a:solidFill>
                  <a:srgbClr val="000000"/>
                </a:solidFill>
                <a:latin typeface="思源宋体-Regular" pitchFamily="34" charset="0"/>
                <a:ea typeface="思源宋体-Regular" pitchFamily="34" charset="-122"/>
                <a:cs typeface="思源宋体-Regular" pitchFamily="34" charset="-120"/>
              </a:rPr>
              <a:t>This project investigated the Lack of Consistency not as a character flaw, but as a byproduct of Predictable Irrationality. By identifying specific Cognitive Biases and applying Behavioral Economic Solutions, the analysis aimed to stabilize daily task performance.</a:t>
            </a:r>
            <a:endParaRPr lang="en-US" sz="1786"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31168"/>
          </a:xfrm>
          <a:prstGeom prst="rect">
            <a:avLst/>
          </a:prstGeom>
        </p:spPr>
      </p:pic>
      <p:graphicFrame>
        <p:nvGraphicFramePr>
          <p:cNvPr id="29" name="Table 0"/>
          <p:cNvGraphicFramePr>
            <a:graphicFrameLocks noGrp="1"/>
          </p:cNvGraphicFramePr>
          <p:nvPr>
            <p:extLst>
              <p:ext uri="{D42A27DB-BD31-4B8C-83A1-F6EECF244321}">
                <p14:modId xmlns:p14="http://schemas.microsoft.com/office/powerpoint/2010/main" val="1579011935"/>
              </p:ext>
            </p:extLst>
          </p:nvPr>
        </p:nvGraphicFramePr>
        <p:xfrm>
          <a:off x="793826" y="2512836"/>
          <a:ext cx="13042748" cy="4622778"/>
        </p:xfrm>
        <a:graphic>
          <a:graphicData uri="http://schemas.openxmlformats.org/drawingml/2006/table">
            <a:tbl>
              <a:tblPr/>
              <a:tblGrid>
                <a:gridCol w="4341439"/>
                <a:gridCol w="4341439"/>
                <a:gridCol w="4341439"/>
              </a:tblGrid>
              <a:tr h="652471">
                <a:tc>
                  <a:txBody>
                    <a:bodyPr/>
                    <a:lstStyle/>
                    <a:p>
                      <a:pPr algn="l" indent="0" marL="0">
                        <a:lnSpc>
                          <a:spcPts val="2233"/>
                        </a:lnSpc>
                        <a:buNone/>
                      </a:pPr>
                      <a:r>
                        <a:rPr lang="en-US" sz="1786" dirty="0">
                          <a:solidFill>
                            <a:srgbClr val="FFFFFF"/>
                          </a:solidFill>
                          <a:latin typeface="思源宋体-Regular" pitchFamily="34" charset="0"/>
                          <a:ea typeface="思源宋体-Regular" pitchFamily="34" charset="-122"/>
                          <a:cs typeface="思源宋体-Regular" pitchFamily="34" charset="-120"/>
                        </a:rPr>
                        <a:t>Applied Solution</a:t>
                      </a:r>
                      <a:endParaRPr lang="en-US" sz="1200" dirty="0"/>
                    </a:p>
                  </a:txBody>
                  <a:tcPr marL="226822" marR="226822" marT="136093" marB="136093" anchor="ctr">
                    <a:lnL w="3912" cap="flat" cmpd="sng" algn="ctr">
                      <a:solidFill>
                        <a:srgbClr val="D9D9D9"/>
                      </a:solidFill>
                      <a:prstDash val="solid"/>
                      <a:round/>
                      <a:headEnd type="none" w="med" len="med"/>
                      <a:tailEnd type="none" w="med" len="med"/>
                    </a:lnL>
                    <a:lnR w="3912" cap="flat" cmpd="sng" algn="ctr">
                      <a:solidFill>
                        <a:srgbClr val="D9D9D9"/>
                      </a:solidFill>
                      <a:prstDash val="solid"/>
                      <a:round/>
                      <a:headEnd type="none" w="med" len="med"/>
                      <a:tailEnd type="none" w="med" len="med"/>
                    </a:lnR>
                    <a:lnT w="3912" cap="flat" cmpd="sng" algn="ctr">
                      <a:solidFill>
                        <a:srgbClr val="D9D9D9"/>
                      </a:solidFill>
                      <a:prstDash val="solid"/>
                      <a:round/>
                      <a:headEnd type="none" w="med" len="med"/>
                      <a:tailEnd type="none" w="med" len="med"/>
                    </a:lnT>
                    <a:lnB w="3912" cap="flat" cmpd="sng" algn="ctr">
                      <a:solidFill>
                        <a:srgbClr val="D9D9D9"/>
                      </a:solidFill>
                      <a:prstDash val="solid"/>
                      <a:round/>
                      <a:headEnd type="none" w="med" len="med"/>
                      <a:tailEnd type="none" w="med" len="med"/>
                    </a:lnB>
                    <a:solidFill>
                      <a:srgbClr val="502E29"/>
                    </a:solidFill>
                  </a:tcPr>
                </a:tc>
                <a:tc>
                  <a:txBody>
                    <a:bodyPr/>
                    <a:lstStyle/>
                    <a:p>
                      <a:pPr algn="l" indent="0" marL="0">
                        <a:lnSpc>
                          <a:spcPts val="2233"/>
                        </a:lnSpc>
                        <a:buNone/>
                      </a:pPr>
                      <a:r>
                        <a:rPr lang="en-US" sz="1786" dirty="0">
                          <a:solidFill>
                            <a:srgbClr val="FFFFFF"/>
                          </a:solidFill>
                          <a:latin typeface="思源宋体-Regular" pitchFamily="34" charset="0"/>
                          <a:ea typeface="思源宋体-Regular" pitchFamily="34" charset="-122"/>
                          <a:cs typeface="思源宋体-Regular" pitchFamily="34" charset="-120"/>
                        </a:rPr>
                        <a:t>Target Bias</a:t>
                      </a:r>
                      <a:endParaRPr lang="en-US" sz="1200" dirty="0"/>
                    </a:p>
                  </a:txBody>
                  <a:tcPr marL="226822" marR="226822" marT="136093" marB="136093" anchor="ctr">
                    <a:lnL w="3912" cap="flat" cmpd="sng" algn="ctr">
                      <a:solidFill>
                        <a:srgbClr val="D9D9D9"/>
                      </a:solidFill>
                      <a:prstDash val="solid"/>
                      <a:round/>
                      <a:headEnd type="none" w="med" len="med"/>
                      <a:tailEnd type="none" w="med" len="med"/>
                    </a:lnL>
                    <a:lnR w="3912" cap="flat" cmpd="sng" algn="ctr">
                      <a:solidFill>
                        <a:srgbClr val="D9D9D9"/>
                      </a:solidFill>
                      <a:prstDash val="solid"/>
                      <a:round/>
                      <a:headEnd type="none" w="med" len="med"/>
                      <a:tailEnd type="none" w="med" len="med"/>
                    </a:lnR>
                    <a:lnT w="3912" cap="flat" cmpd="sng" algn="ctr">
                      <a:solidFill>
                        <a:srgbClr val="D9D9D9"/>
                      </a:solidFill>
                      <a:prstDash val="solid"/>
                      <a:round/>
                      <a:headEnd type="none" w="med" len="med"/>
                      <a:tailEnd type="none" w="med" len="med"/>
                    </a:lnT>
                    <a:lnB w="3912" cap="flat" cmpd="sng" algn="ctr">
                      <a:solidFill>
                        <a:srgbClr val="D9D9D9"/>
                      </a:solidFill>
                      <a:prstDash val="solid"/>
                      <a:round/>
                      <a:headEnd type="none" w="med" len="med"/>
                      <a:tailEnd type="none" w="med" len="med"/>
                    </a:lnB>
                    <a:solidFill>
                      <a:srgbClr val="502E29"/>
                    </a:solidFill>
                  </a:tcPr>
                </a:tc>
                <a:tc>
                  <a:txBody>
                    <a:bodyPr/>
                    <a:lstStyle/>
                    <a:p>
                      <a:pPr algn="l" indent="0" marL="0">
                        <a:lnSpc>
                          <a:spcPts val="2233"/>
                        </a:lnSpc>
                        <a:buNone/>
                      </a:pPr>
                      <a:r>
                        <a:rPr lang="en-US" sz="1786" dirty="0">
                          <a:solidFill>
                            <a:srgbClr val="FFFFFF"/>
                          </a:solidFill>
                          <a:latin typeface="思源宋体-Regular" pitchFamily="34" charset="0"/>
                          <a:ea typeface="思源宋体-Regular" pitchFamily="34" charset="-122"/>
                          <a:cs typeface="思源宋体-Regular" pitchFamily="34" charset="-120"/>
                        </a:rPr>
                        <a:t>Observed Result</a:t>
                      </a:r>
                      <a:endParaRPr lang="en-US" sz="1200" dirty="0"/>
                    </a:p>
                  </a:txBody>
                  <a:tcPr marL="226822" marR="226822" marT="136093" marB="136093" anchor="ctr">
                    <a:lnL w="3912" cap="flat" cmpd="sng" algn="ctr">
                      <a:solidFill>
                        <a:srgbClr val="D9D9D9"/>
                      </a:solidFill>
                      <a:prstDash val="solid"/>
                      <a:round/>
                      <a:headEnd type="none" w="med" len="med"/>
                      <a:tailEnd type="none" w="med" len="med"/>
                    </a:lnL>
                    <a:lnR w="3912" cap="flat" cmpd="sng" algn="ctr">
                      <a:solidFill>
                        <a:srgbClr val="D9D9D9"/>
                      </a:solidFill>
                      <a:prstDash val="solid"/>
                      <a:round/>
                      <a:headEnd type="none" w="med" len="med"/>
                      <a:tailEnd type="none" w="med" len="med"/>
                    </a:lnR>
                    <a:lnT w="3912" cap="flat" cmpd="sng" algn="ctr">
                      <a:solidFill>
                        <a:srgbClr val="D9D9D9"/>
                      </a:solidFill>
                      <a:prstDash val="solid"/>
                      <a:round/>
                      <a:headEnd type="none" w="med" len="med"/>
                      <a:tailEnd type="none" w="med" len="med"/>
                    </a:lnT>
                    <a:lnB w="3912" cap="flat" cmpd="sng" algn="ctr">
                      <a:solidFill>
                        <a:srgbClr val="D9D9D9"/>
                      </a:solidFill>
                      <a:prstDash val="solid"/>
                      <a:round/>
                      <a:headEnd type="none" w="med" len="med"/>
                      <a:tailEnd type="none" w="med" len="med"/>
                    </a:lnB>
                    <a:solidFill>
                      <a:srgbClr val="502E29"/>
                    </a:solidFill>
                  </a:tcPr>
                </a:tc>
              </a:tr>
              <a:tr h="991254">
                <a:tc>
                  <a:txBody>
                    <a:bodyPr/>
                    <a:lstStyle/>
                    <a:p>
                      <a:pPr algn="l" indent="0" marL="0">
                        <a:lnSpc>
                          <a:spcPts val="2233"/>
                        </a:lnSpc>
                        <a:buNone/>
                      </a:pPr>
                      <a:r>
                        <a:rPr lang="en-US" sz="1786" dirty="0">
                          <a:solidFill>
                            <a:srgbClr val="000000"/>
                          </a:solidFill>
                          <a:latin typeface="思源宋体-Regular" pitchFamily="34" charset="0"/>
                          <a:ea typeface="思源宋体-Regular" pitchFamily="34" charset="-122"/>
                          <a:cs typeface="思源宋体-Regular" pitchFamily="34" charset="-120"/>
                        </a:rPr>
                        <a:t>Eisenhower Matrix</a:t>
                      </a:r>
                      <a:endParaRPr lang="en-US" sz="1200" dirty="0"/>
                    </a:p>
                  </a:txBody>
                  <a:tcPr marL="226822" marR="226822" marT="136093" marB="136093" anchor="ctr">
                    <a:lnL w="3912" cap="flat" cmpd="sng" algn="ctr">
                      <a:solidFill>
                        <a:srgbClr val="D9D9D9"/>
                      </a:solidFill>
                      <a:prstDash val="solid"/>
                      <a:round/>
                      <a:headEnd type="none" w="med" len="med"/>
                      <a:tailEnd type="none" w="med" len="med"/>
                    </a:lnL>
                    <a:lnR w="3912" cap="flat" cmpd="sng" algn="ctr">
                      <a:solidFill>
                        <a:srgbClr val="D9D9D9"/>
                      </a:solidFill>
                      <a:prstDash val="solid"/>
                      <a:round/>
                      <a:headEnd type="none" w="med" len="med"/>
                      <a:tailEnd type="none" w="med" len="med"/>
                    </a:lnR>
                    <a:lnT w="3912" cap="flat" cmpd="sng" algn="ctr">
                      <a:solidFill>
                        <a:srgbClr val="D9D9D9"/>
                      </a:solidFill>
                      <a:prstDash val="solid"/>
                      <a:round/>
                      <a:headEnd type="none" w="med" len="med"/>
                      <a:tailEnd type="none" w="med" len="med"/>
                    </a:lnT>
                    <a:lnB w="3912" cap="flat" cmpd="sng" algn="ctr">
                      <a:solidFill>
                        <a:srgbClr val="D9D9D9"/>
                      </a:solidFill>
                      <a:prstDash val="solid"/>
                      <a:round/>
                      <a:headEnd type="none" w="med" len="med"/>
                      <a:tailEnd type="none" w="med" len="med"/>
                    </a:lnB>
                    <a:solidFill>
                      <a:srgbClr val="D4A9A6">
                        <a:alpha val="50000"/>
                      </a:srgbClr>
                    </a:solidFill>
                  </a:tcPr>
                </a:tc>
                <a:tc>
                  <a:txBody>
                    <a:bodyPr/>
                    <a:lstStyle/>
                    <a:p>
                      <a:pPr algn="l" indent="0" marL="0">
                        <a:lnSpc>
                          <a:spcPts val="2233"/>
                        </a:lnSpc>
                        <a:buNone/>
                      </a:pPr>
                      <a:r>
                        <a:rPr lang="en-US" sz="1786" dirty="0">
                          <a:solidFill>
                            <a:srgbClr val="000000"/>
                          </a:solidFill>
                          <a:latin typeface="思源宋体-Regular" pitchFamily="34" charset="0"/>
                          <a:ea typeface="思源宋体-Regular" pitchFamily="34" charset="-122"/>
                          <a:cs typeface="思源宋体-Regular" pitchFamily="34" charset="-120"/>
                        </a:rPr>
                        <a:t>Mere Urgency Effect</a:t>
                      </a:r>
                      <a:endParaRPr lang="en-US" sz="1200" dirty="0"/>
                    </a:p>
                  </a:txBody>
                  <a:tcPr marL="226822" marR="226822" marT="136093" marB="136093" anchor="ctr">
                    <a:lnL w="3912" cap="flat" cmpd="sng" algn="ctr">
                      <a:solidFill>
                        <a:srgbClr val="D9D9D9"/>
                      </a:solidFill>
                      <a:prstDash val="solid"/>
                      <a:round/>
                      <a:headEnd type="none" w="med" len="med"/>
                      <a:tailEnd type="none" w="med" len="med"/>
                    </a:lnL>
                    <a:lnR w="3912" cap="flat" cmpd="sng" algn="ctr">
                      <a:solidFill>
                        <a:srgbClr val="D9D9D9"/>
                      </a:solidFill>
                      <a:prstDash val="solid"/>
                      <a:round/>
                      <a:headEnd type="none" w="med" len="med"/>
                      <a:tailEnd type="none" w="med" len="med"/>
                    </a:lnR>
                    <a:lnT w="3912" cap="flat" cmpd="sng" algn="ctr">
                      <a:solidFill>
                        <a:srgbClr val="D9D9D9"/>
                      </a:solidFill>
                      <a:prstDash val="solid"/>
                      <a:round/>
                      <a:headEnd type="none" w="med" len="med"/>
                      <a:tailEnd type="none" w="med" len="med"/>
                    </a:lnT>
                    <a:lnB w="3912" cap="flat" cmpd="sng" algn="ctr">
                      <a:solidFill>
                        <a:srgbClr val="D9D9D9"/>
                      </a:solidFill>
                      <a:prstDash val="solid"/>
                      <a:round/>
                      <a:headEnd type="none" w="med" len="med"/>
                      <a:tailEnd type="none" w="med" len="med"/>
                    </a:lnB>
                    <a:solidFill>
                      <a:srgbClr val="D4A9A6">
                        <a:alpha val="50000"/>
                      </a:srgbClr>
                    </a:solidFill>
                  </a:tcPr>
                </a:tc>
                <a:tc>
                  <a:txBody>
                    <a:bodyPr/>
                    <a:lstStyle/>
                    <a:p>
                      <a:pPr algn="l" indent="0" marL="0">
                        <a:lnSpc>
                          <a:spcPts val="2233"/>
                        </a:lnSpc>
                        <a:buNone/>
                      </a:pPr>
                      <a:r>
                        <a:rPr lang="en-US" sz="1786" dirty="0">
                          <a:solidFill>
                            <a:srgbClr val="000000"/>
                          </a:solidFill>
                          <a:latin typeface="思源宋体-Regular" pitchFamily="34" charset="0"/>
                          <a:ea typeface="思源宋体-Regular" pitchFamily="34" charset="-122"/>
                          <a:cs typeface="思源宋体-Regular" pitchFamily="34" charset="-120"/>
                        </a:rPr>
                        <a:t>Reduced "shallow work" time by [X]%.</a:t>
                      </a:r>
                      <a:endParaRPr lang="en-US" sz="1200" dirty="0"/>
                    </a:p>
                  </a:txBody>
                  <a:tcPr marL="226822" marR="226822" marT="136093" marB="136093" anchor="ctr">
                    <a:lnL w="3912" cap="flat" cmpd="sng" algn="ctr">
                      <a:solidFill>
                        <a:srgbClr val="D9D9D9"/>
                      </a:solidFill>
                      <a:prstDash val="solid"/>
                      <a:round/>
                      <a:headEnd type="none" w="med" len="med"/>
                      <a:tailEnd type="none" w="med" len="med"/>
                    </a:lnL>
                    <a:lnR w="3912" cap="flat" cmpd="sng" algn="ctr">
                      <a:solidFill>
                        <a:srgbClr val="D9D9D9"/>
                      </a:solidFill>
                      <a:prstDash val="solid"/>
                      <a:round/>
                      <a:headEnd type="none" w="med" len="med"/>
                      <a:tailEnd type="none" w="med" len="med"/>
                    </a:lnR>
                    <a:lnT w="3912" cap="flat" cmpd="sng" algn="ctr">
                      <a:solidFill>
                        <a:srgbClr val="D9D9D9"/>
                      </a:solidFill>
                      <a:prstDash val="solid"/>
                      <a:round/>
                      <a:headEnd type="none" w="med" len="med"/>
                      <a:tailEnd type="none" w="med" len="med"/>
                    </a:lnT>
                    <a:lnB w="3912" cap="flat" cmpd="sng" algn="ctr">
                      <a:solidFill>
                        <a:srgbClr val="D9D9D9"/>
                      </a:solidFill>
                      <a:prstDash val="solid"/>
                      <a:round/>
                      <a:headEnd type="none" w="med" len="med"/>
                      <a:tailEnd type="none" w="med" len="med"/>
                    </a:lnB>
                    <a:solidFill>
                      <a:srgbClr val="D4A9A6">
                        <a:alpha val="50000"/>
                      </a:srgbClr>
                    </a:solidFill>
                  </a:tcPr>
                </a:tc>
              </a:tr>
              <a:tr h="991254">
                <a:tc>
                  <a:txBody>
                    <a:bodyPr/>
                    <a:lstStyle/>
                    <a:p>
                      <a:pPr algn="l" indent="0" marL="0">
                        <a:lnSpc>
                          <a:spcPts val="2233"/>
                        </a:lnSpc>
                        <a:buNone/>
                      </a:pPr>
                      <a:r>
                        <a:rPr lang="en-US" sz="1786" dirty="0">
                          <a:solidFill>
                            <a:srgbClr val="000000"/>
                          </a:solidFill>
                          <a:latin typeface="思源宋体-Regular" pitchFamily="34" charset="0"/>
                          <a:ea typeface="思源宋体-Regular" pitchFamily="34" charset="-122"/>
                          <a:cs typeface="思源宋体-Regular" pitchFamily="34" charset="-120"/>
                        </a:rPr>
                        <a:t>20% Time Padding</a:t>
                      </a:r>
                      <a:endParaRPr lang="en-US" sz="1200" dirty="0"/>
                    </a:p>
                  </a:txBody>
                  <a:tcPr marL="226822" marR="226822" marT="136093" marB="136093" anchor="ctr">
                    <a:lnL w="3912" cap="flat" cmpd="sng" algn="ctr">
                      <a:solidFill>
                        <a:srgbClr val="D9D9D9"/>
                      </a:solidFill>
                      <a:prstDash val="solid"/>
                      <a:round/>
                      <a:headEnd type="none" w="med" len="med"/>
                      <a:tailEnd type="none" w="med" len="med"/>
                    </a:lnL>
                    <a:lnR w="3912" cap="flat" cmpd="sng" algn="ctr">
                      <a:solidFill>
                        <a:srgbClr val="D9D9D9"/>
                      </a:solidFill>
                      <a:prstDash val="solid"/>
                      <a:round/>
                      <a:headEnd type="none" w="med" len="med"/>
                      <a:tailEnd type="none" w="med" len="med"/>
                    </a:lnR>
                    <a:lnT w="3912" cap="flat" cmpd="sng" algn="ctr">
                      <a:solidFill>
                        <a:srgbClr val="D9D9D9"/>
                      </a:solidFill>
                      <a:prstDash val="solid"/>
                      <a:round/>
                      <a:headEnd type="none" w="med" len="med"/>
                      <a:tailEnd type="none" w="med" len="med"/>
                    </a:lnT>
                    <a:lnB w="3912" cap="flat" cmpd="sng" algn="ctr">
                      <a:solidFill>
                        <a:srgbClr val="D9D9D9"/>
                      </a:solidFill>
                      <a:prstDash val="solid"/>
                      <a:round/>
                      <a:headEnd type="none" w="med" len="med"/>
                      <a:tailEnd type="none" w="med" len="med"/>
                    </a:lnB>
                    <a:solidFill>
                      <a:srgbClr val="D4A9A6">
                        <a:alpha val="50000"/>
                      </a:srgbClr>
                    </a:solidFill>
                  </a:tcPr>
                </a:tc>
                <a:tc>
                  <a:txBody>
                    <a:bodyPr/>
                    <a:lstStyle/>
                    <a:p>
                      <a:pPr algn="l" indent="0" marL="0">
                        <a:lnSpc>
                          <a:spcPts val="2233"/>
                        </a:lnSpc>
                        <a:buNone/>
                      </a:pPr>
                      <a:r>
                        <a:rPr lang="en-US" sz="1786" dirty="0">
                          <a:solidFill>
                            <a:srgbClr val="000000"/>
                          </a:solidFill>
                          <a:latin typeface="思源宋体-Regular" pitchFamily="34" charset="0"/>
                          <a:ea typeface="思源宋体-Regular" pitchFamily="34" charset="-122"/>
                          <a:cs typeface="思源宋体-Regular" pitchFamily="34" charset="-120"/>
                        </a:rPr>
                        <a:t>Planning Fallacy</a:t>
                      </a:r>
                      <a:endParaRPr lang="en-US" sz="1200" dirty="0"/>
                    </a:p>
                  </a:txBody>
                  <a:tcPr marL="226822" marR="226822" marT="136093" marB="136093" anchor="ctr">
                    <a:lnL w="3912" cap="flat" cmpd="sng" algn="ctr">
                      <a:solidFill>
                        <a:srgbClr val="D9D9D9"/>
                      </a:solidFill>
                      <a:prstDash val="solid"/>
                      <a:round/>
                      <a:headEnd type="none" w="med" len="med"/>
                      <a:tailEnd type="none" w="med" len="med"/>
                    </a:lnL>
                    <a:lnR w="3912" cap="flat" cmpd="sng" algn="ctr">
                      <a:solidFill>
                        <a:srgbClr val="D9D9D9"/>
                      </a:solidFill>
                      <a:prstDash val="solid"/>
                      <a:round/>
                      <a:headEnd type="none" w="med" len="med"/>
                      <a:tailEnd type="none" w="med" len="med"/>
                    </a:lnR>
                    <a:lnT w="3912" cap="flat" cmpd="sng" algn="ctr">
                      <a:solidFill>
                        <a:srgbClr val="D9D9D9"/>
                      </a:solidFill>
                      <a:prstDash val="solid"/>
                      <a:round/>
                      <a:headEnd type="none" w="med" len="med"/>
                      <a:tailEnd type="none" w="med" len="med"/>
                    </a:lnT>
                    <a:lnB w="3912" cap="flat" cmpd="sng" algn="ctr">
                      <a:solidFill>
                        <a:srgbClr val="D9D9D9"/>
                      </a:solidFill>
                      <a:prstDash val="solid"/>
                      <a:round/>
                      <a:headEnd type="none" w="med" len="med"/>
                      <a:tailEnd type="none" w="med" len="med"/>
                    </a:lnB>
                    <a:solidFill>
                      <a:srgbClr val="D4A9A6">
                        <a:alpha val="50000"/>
                      </a:srgbClr>
                    </a:solidFill>
                  </a:tcPr>
                </a:tc>
                <a:tc>
                  <a:txBody>
                    <a:bodyPr/>
                    <a:lstStyle/>
                    <a:p>
                      <a:pPr algn="l" indent="0" marL="0">
                        <a:lnSpc>
                          <a:spcPts val="2233"/>
                        </a:lnSpc>
                        <a:buNone/>
                      </a:pPr>
                      <a:r>
                        <a:rPr lang="en-US" sz="1786" dirty="0">
                          <a:solidFill>
                            <a:srgbClr val="000000"/>
                          </a:solidFill>
                          <a:latin typeface="思源宋体-Regular" pitchFamily="34" charset="0"/>
                          <a:ea typeface="思源宋体-Regular" pitchFamily="34" charset="-122"/>
                          <a:cs typeface="思源宋体-Regular" pitchFamily="34" charset="-120"/>
                        </a:rPr>
                        <a:t>Reduced end-of-day stress and missed deadlines.</a:t>
                      </a:r>
                      <a:endParaRPr lang="en-US" sz="1200" dirty="0"/>
                    </a:p>
                  </a:txBody>
                  <a:tcPr marL="226822" marR="226822" marT="136093" marB="136093" anchor="ctr">
                    <a:lnL w="3912" cap="flat" cmpd="sng" algn="ctr">
                      <a:solidFill>
                        <a:srgbClr val="D9D9D9"/>
                      </a:solidFill>
                      <a:prstDash val="solid"/>
                      <a:round/>
                      <a:headEnd type="none" w="med" len="med"/>
                      <a:tailEnd type="none" w="med" len="med"/>
                    </a:lnL>
                    <a:lnR w="3912" cap="flat" cmpd="sng" algn="ctr">
                      <a:solidFill>
                        <a:srgbClr val="D9D9D9"/>
                      </a:solidFill>
                      <a:prstDash val="solid"/>
                      <a:round/>
                      <a:headEnd type="none" w="med" len="med"/>
                      <a:tailEnd type="none" w="med" len="med"/>
                    </a:lnR>
                    <a:lnT w="3912" cap="flat" cmpd="sng" algn="ctr">
                      <a:solidFill>
                        <a:srgbClr val="D9D9D9"/>
                      </a:solidFill>
                      <a:prstDash val="solid"/>
                      <a:round/>
                      <a:headEnd type="none" w="med" len="med"/>
                      <a:tailEnd type="none" w="med" len="med"/>
                    </a:lnT>
                    <a:lnB w="3912" cap="flat" cmpd="sng" algn="ctr">
                      <a:solidFill>
                        <a:srgbClr val="D9D9D9"/>
                      </a:solidFill>
                      <a:prstDash val="solid"/>
                      <a:round/>
                      <a:headEnd type="none" w="med" len="med"/>
                      <a:tailEnd type="none" w="med" len="med"/>
                    </a:lnB>
                    <a:solidFill>
                      <a:srgbClr val="D4A9A6">
                        <a:alpha val="50000"/>
                      </a:srgbClr>
                    </a:solidFill>
                  </a:tcPr>
                </a:tc>
              </a:tr>
              <a:tr h="991254">
                <a:tc>
                  <a:txBody>
                    <a:bodyPr/>
                    <a:lstStyle/>
                    <a:p>
                      <a:pPr algn="l" indent="0" marL="0">
                        <a:lnSpc>
                          <a:spcPts val="2233"/>
                        </a:lnSpc>
                        <a:buNone/>
                      </a:pPr>
                      <a:r>
                        <a:rPr lang="en-US" sz="1786" dirty="0">
                          <a:solidFill>
                            <a:srgbClr val="000000"/>
                          </a:solidFill>
                          <a:latin typeface="思源宋体-Regular" pitchFamily="34" charset="0"/>
                          <a:ea typeface="思源宋体-Regular" pitchFamily="34" charset="-122"/>
                          <a:cs typeface="思源宋体-Regular" pitchFamily="34" charset="-120"/>
                        </a:rPr>
                        <a:t>Shutdown Ritual</a:t>
                      </a:r>
                      <a:endParaRPr lang="en-US" sz="1200" dirty="0"/>
                    </a:p>
                  </a:txBody>
                  <a:tcPr marL="226822" marR="226822" marT="136093" marB="136093" anchor="ctr">
                    <a:lnL w="3912" cap="flat" cmpd="sng" algn="ctr">
                      <a:solidFill>
                        <a:srgbClr val="D9D9D9"/>
                      </a:solidFill>
                      <a:prstDash val="solid"/>
                      <a:round/>
                      <a:headEnd type="none" w="med" len="med"/>
                      <a:tailEnd type="none" w="med" len="med"/>
                    </a:lnL>
                    <a:lnR w="3912" cap="flat" cmpd="sng" algn="ctr">
                      <a:solidFill>
                        <a:srgbClr val="D9D9D9"/>
                      </a:solidFill>
                      <a:prstDash val="solid"/>
                      <a:round/>
                      <a:headEnd type="none" w="med" len="med"/>
                      <a:tailEnd type="none" w="med" len="med"/>
                    </a:lnR>
                    <a:lnT w="3912" cap="flat" cmpd="sng" algn="ctr">
                      <a:solidFill>
                        <a:srgbClr val="D9D9D9"/>
                      </a:solidFill>
                      <a:prstDash val="solid"/>
                      <a:round/>
                      <a:headEnd type="none" w="med" len="med"/>
                      <a:tailEnd type="none" w="med" len="med"/>
                    </a:lnT>
                    <a:lnB w="3912" cap="flat" cmpd="sng" algn="ctr">
                      <a:solidFill>
                        <a:srgbClr val="D9D9D9"/>
                      </a:solidFill>
                      <a:prstDash val="solid"/>
                      <a:round/>
                      <a:headEnd type="none" w="med" len="med"/>
                      <a:tailEnd type="none" w="med" len="med"/>
                    </a:lnB>
                    <a:solidFill>
                      <a:srgbClr val="D4A9A6">
                        <a:alpha val="50000"/>
                      </a:srgbClr>
                    </a:solidFill>
                  </a:tcPr>
                </a:tc>
                <a:tc>
                  <a:txBody>
                    <a:bodyPr/>
                    <a:lstStyle/>
                    <a:p>
                      <a:pPr algn="l" indent="0" marL="0">
                        <a:lnSpc>
                          <a:spcPts val="2233"/>
                        </a:lnSpc>
                        <a:buNone/>
                      </a:pPr>
                      <a:r>
                        <a:rPr lang="en-US" sz="1786" dirty="0">
                          <a:solidFill>
                            <a:srgbClr val="000000"/>
                          </a:solidFill>
                          <a:latin typeface="思源宋体-Regular" pitchFamily="34" charset="0"/>
                          <a:ea typeface="思源宋体-Regular" pitchFamily="34" charset="-122"/>
                          <a:cs typeface="思源宋体-Regular" pitchFamily="34" charset="-120"/>
                        </a:rPr>
                        <a:t>Zeigarnik Effect</a:t>
                      </a:r>
                      <a:endParaRPr lang="en-US" sz="1200" dirty="0"/>
                    </a:p>
                  </a:txBody>
                  <a:tcPr marL="226822" marR="226822" marT="136093" marB="136093" anchor="ctr">
                    <a:lnL w="3912" cap="flat" cmpd="sng" algn="ctr">
                      <a:solidFill>
                        <a:srgbClr val="D9D9D9"/>
                      </a:solidFill>
                      <a:prstDash val="solid"/>
                      <a:round/>
                      <a:headEnd type="none" w="med" len="med"/>
                      <a:tailEnd type="none" w="med" len="med"/>
                    </a:lnL>
                    <a:lnR w="3912" cap="flat" cmpd="sng" algn="ctr">
                      <a:solidFill>
                        <a:srgbClr val="D9D9D9"/>
                      </a:solidFill>
                      <a:prstDash val="solid"/>
                      <a:round/>
                      <a:headEnd type="none" w="med" len="med"/>
                      <a:tailEnd type="none" w="med" len="med"/>
                    </a:lnR>
                    <a:lnT w="3912" cap="flat" cmpd="sng" algn="ctr">
                      <a:solidFill>
                        <a:srgbClr val="D9D9D9"/>
                      </a:solidFill>
                      <a:prstDash val="solid"/>
                      <a:round/>
                      <a:headEnd type="none" w="med" len="med"/>
                      <a:tailEnd type="none" w="med" len="med"/>
                    </a:lnT>
                    <a:lnB w="3912" cap="flat" cmpd="sng" algn="ctr">
                      <a:solidFill>
                        <a:srgbClr val="D9D9D9"/>
                      </a:solidFill>
                      <a:prstDash val="solid"/>
                      <a:round/>
                      <a:headEnd type="none" w="med" len="med"/>
                      <a:tailEnd type="none" w="med" len="med"/>
                    </a:lnB>
                    <a:solidFill>
                      <a:srgbClr val="D4A9A6">
                        <a:alpha val="50000"/>
                      </a:srgbClr>
                    </a:solidFill>
                  </a:tcPr>
                </a:tc>
                <a:tc>
                  <a:txBody>
                    <a:bodyPr/>
                    <a:lstStyle/>
                    <a:p>
                      <a:pPr algn="l" indent="0" marL="0">
                        <a:lnSpc>
                          <a:spcPts val="2233"/>
                        </a:lnSpc>
                        <a:buNone/>
                      </a:pPr>
                      <a:r>
                        <a:rPr lang="en-US" sz="1786" dirty="0">
                          <a:solidFill>
                            <a:srgbClr val="000000"/>
                          </a:solidFill>
                          <a:latin typeface="思源宋体-Regular" pitchFamily="34" charset="0"/>
                          <a:ea typeface="思源宋体-Regular" pitchFamily="34" charset="-122"/>
                          <a:cs typeface="思源宋体-Regular" pitchFamily="34" charset="-120"/>
                        </a:rPr>
                        <a:t>Improved evening mental clarity and sleep quality.</a:t>
                      </a:r>
                      <a:endParaRPr lang="en-US" sz="1200" dirty="0"/>
                    </a:p>
                  </a:txBody>
                  <a:tcPr marL="226822" marR="226822" marT="136093" marB="136093" anchor="ctr">
                    <a:lnL w="3912" cap="flat" cmpd="sng" algn="ctr">
                      <a:solidFill>
                        <a:srgbClr val="D9D9D9"/>
                      </a:solidFill>
                      <a:prstDash val="solid"/>
                      <a:round/>
                      <a:headEnd type="none" w="med" len="med"/>
                      <a:tailEnd type="none" w="med" len="med"/>
                    </a:lnL>
                    <a:lnR w="3912" cap="flat" cmpd="sng" algn="ctr">
                      <a:solidFill>
                        <a:srgbClr val="D9D9D9"/>
                      </a:solidFill>
                      <a:prstDash val="solid"/>
                      <a:round/>
                      <a:headEnd type="none" w="med" len="med"/>
                      <a:tailEnd type="none" w="med" len="med"/>
                    </a:lnR>
                    <a:lnT w="3912" cap="flat" cmpd="sng" algn="ctr">
                      <a:solidFill>
                        <a:srgbClr val="D9D9D9"/>
                      </a:solidFill>
                      <a:prstDash val="solid"/>
                      <a:round/>
                      <a:headEnd type="none" w="med" len="med"/>
                      <a:tailEnd type="none" w="med" len="med"/>
                    </a:lnT>
                    <a:lnB w="3912" cap="flat" cmpd="sng" algn="ctr">
                      <a:solidFill>
                        <a:srgbClr val="D9D9D9"/>
                      </a:solidFill>
                      <a:prstDash val="solid"/>
                      <a:round/>
                      <a:headEnd type="none" w="med" len="med"/>
                      <a:tailEnd type="none" w="med" len="med"/>
                    </a:lnB>
                    <a:solidFill>
                      <a:srgbClr val="D4A9A6">
                        <a:alpha val="50000"/>
                      </a:srgbClr>
                    </a:solidFill>
                  </a:tcPr>
                </a:tc>
              </a:tr>
              <a:tr h="991254">
                <a:tc>
                  <a:txBody>
                    <a:bodyPr/>
                    <a:lstStyle/>
                    <a:p>
                      <a:pPr algn="l" indent="0" marL="0">
                        <a:lnSpc>
                          <a:spcPts val="2233"/>
                        </a:lnSpc>
                        <a:buNone/>
                      </a:pPr>
                      <a:r>
                        <a:rPr lang="en-US" sz="1786" dirty="0">
                          <a:solidFill>
                            <a:srgbClr val="000000"/>
                          </a:solidFill>
                          <a:latin typeface="思源宋体-Regular" pitchFamily="34" charset="0"/>
                          <a:ea typeface="思源宋体-Regular" pitchFamily="34" charset="-122"/>
                          <a:cs typeface="思源宋体-Regular" pitchFamily="34" charset="-120"/>
                        </a:rPr>
                        <a:t>Temptation Bundling</a:t>
                      </a:r>
                      <a:endParaRPr lang="en-US" sz="1200" dirty="0"/>
                    </a:p>
                  </a:txBody>
                  <a:tcPr marL="226822" marR="226822" marT="136093" marB="136093" anchor="ctr">
                    <a:lnL w="3912" cap="flat" cmpd="sng" algn="ctr">
                      <a:solidFill>
                        <a:srgbClr val="D9D9D9"/>
                      </a:solidFill>
                      <a:prstDash val="solid"/>
                      <a:round/>
                      <a:headEnd type="none" w="med" len="med"/>
                      <a:tailEnd type="none" w="med" len="med"/>
                    </a:lnL>
                    <a:lnR w="3912" cap="flat" cmpd="sng" algn="ctr">
                      <a:solidFill>
                        <a:srgbClr val="D9D9D9"/>
                      </a:solidFill>
                      <a:prstDash val="solid"/>
                      <a:round/>
                      <a:headEnd type="none" w="med" len="med"/>
                      <a:tailEnd type="none" w="med" len="med"/>
                    </a:lnR>
                    <a:lnT w="3912" cap="flat" cmpd="sng" algn="ctr">
                      <a:solidFill>
                        <a:srgbClr val="D9D9D9"/>
                      </a:solidFill>
                      <a:prstDash val="solid"/>
                      <a:round/>
                      <a:headEnd type="none" w="med" len="med"/>
                      <a:tailEnd type="none" w="med" len="med"/>
                    </a:lnT>
                    <a:lnB w="3912" cap="flat" cmpd="sng" algn="ctr">
                      <a:solidFill>
                        <a:srgbClr val="D9D9D9"/>
                      </a:solidFill>
                      <a:prstDash val="solid"/>
                      <a:round/>
                      <a:headEnd type="none" w="med" len="med"/>
                      <a:tailEnd type="none" w="med" len="med"/>
                    </a:lnB>
                    <a:solidFill>
                      <a:srgbClr val="D4A9A6">
                        <a:alpha val="50000"/>
                      </a:srgbClr>
                    </a:solidFill>
                  </a:tcPr>
                </a:tc>
                <a:tc>
                  <a:txBody>
                    <a:bodyPr/>
                    <a:lstStyle/>
                    <a:p>
                      <a:pPr algn="l" indent="0" marL="0">
                        <a:lnSpc>
                          <a:spcPts val="2233"/>
                        </a:lnSpc>
                        <a:buNone/>
                      </a:pPr>
                      <a:r>
                        <a:rPr lang="en-US" sz="1786" dirty="0">
                          <a:solidFill>
                            <a:srgbClr val="000000"/>
                          </a:solidFill>
                          <a:latin typeface="思源宋体-Regular" pitchFamily="34" charset="0"/>
                          <a:ea typeface="思源宋体-Regular" pitchFamily="34" charset="-122"/>
                          <a:cs typeface="思源宋体-Regular" pitchFamily="34" charset="-120"/>
                        </a:rPr>
                        <a:t>Present Bias</a:t>
                      </a:r>
                      <a:endParaRPr lang="en-US" sz="1200" dirty="0"/>
                    </a:p>
                  </a:txBody>
                  <a:tcPr marL="226822" marR="226822" marT="136093" marB="136093" anchor="ctr">
                    <a:lnL w="3912" cap="flat" cmpd="sng" algn="ctr">
                      <a:solidFill>
                        <a:srgbClr val="D9D9D9"/>
                      </a:solidFill>
                      <a:prstDash val="solid"/>
                      <a:round/>
                      <a:headEnd type="none" w="med" len="med"/>
                      <a:tailEnd type="none" w="med" len="med"/>
                    </a:lnL>
                    <a:lnR w="3912" cap="flat" cmpd="sng" algn="ctr">
                      <a:solidFill>
                        <a:srgbClr val="D9D9D9"/>
                      </a:solidFill>
                      <a:prstDash val="solid"/>
                      <a:round/>
                      <a:headEnd type="none" w="med" len="med"/>
                      <a:tailEnd type="none" w="med" len="med"/>
                    </a:lnR>
                    <a:lnT w="3912" cap="flat" cmpd="sng" algn="ctr">
                      <a:solidFill>
                        <a:srgbClr val="D9D9D9"/>
                      </a:solidFill>
                      <a:prstDash val="solid"/>
                      <a:round/>
                      <a:headEnd type="none" w="med" len="med"/>
                      <a:tailEnd type="none" w="med" len="med"/>
                    </a:lnT>
                    <a:lnB w="3912" cap="flat" cmpd="sng" algn="ctr">
                      <a:solidFill>
                        <a:srgbClr val="D9D9D9"/>
                      </a:solidFill>
                      <a:prstDash val="solid"/>
                      <a:round/>
                      <a:headEnd type="none" w="med" len="med"/>
                      <a:tailEnd type="none" w="med" len="med"/>
                    </a:lnB>
                    <a:solidFill>
                      <a:srgbClr val="D4A9A6">
                        <a:alpha val="50000"/>
                      </a:srgbClr>
                    </a:solidFill>
                  </a:tcPr>
                </a:tc>
                <a:tc>
                  <a:txBody>
                    <a:bodyPr/>
                    <a:lstStyle/>
                    <a:p>
                      <a:pPr algn="l" indent="0" marL="0">
                        <a:lnSpc>
                          <a:spcPts val="2233"/>
                        </a:lnSpc>
                        <a:buNone/>
                      </a:pPr>
                      <a:r>
                        <a:rPr lang="en-US" sz="1786" dirty="0">
                          <a:solidFill>
                            <a:srgbClr val="000000"/>
                          </a:solidFill>
                          <a:latin typeface="思源宋体-Regular" pitchFamily="34" charset="0"/>
                          <a:ea typeface="思源宋体-Regular" pitchFamily="34" charset="-122"/>
                          <a:cs typeface="思源宋体-Regular" pitchFamily="34" charset="-120"/>
                        </a:rPr>
                        <a:t>Increased consistency in [Task Name].</a:t>
                      </a:r>
                      <a:endParaRPr lang="en-US" sz="1200" dirty="0"/>
                    </a:p>
                  </a:txBody>
                  <a:tcPr marL="226822" marR="226822" marT="136093" marB="136093" anchor="ctr">
                    <a:lnL w="3912" cap="flat" cmpd="sng" algn="ctr">
                      <a:solidFill>
                        <a:srgbClr val="D9D9D9"/>
                      </a:solidFill>
                      <a:prstDash val="solid"/>
                      <a:round/>
                      <a:headEnd type="none" w="med" len="med"/>
                      <a:tailEnd type="none" w="med" len="med"/>
                    </a:lnL>
                    <a:lnR w="3912" cap="flat" cmpd="sng" algn="ctr">
                      <a:solidFill>
                        <a:srgbClr val="D9D9D9"/>
                      </a:solidFill>
                      <a:prstDash val="solid"/>
                      <a:round/>
                      <a:headEnd type="none" w="med" len="med"/>
                      <a:tailEnd type="none" w="med" len="med"/>
                    </a:lnR>
                    <a:lnT w="3912" cap="flat" cmpd="sng" algn="ctr">
                      <a:solidFill>
                        <a:srgbClr val="D9D9D9"/>
                      </a:solidFill>
                      <a:prstDash val="solid"/>
                      <a:round/>
                      <a:headEnd type="none" w="med" len="med"/>
                      <a:tailEnd type="none" w="med" len="med"/>
                    </a:lnT>
                    <a:lnB w="3912" cap="flat" cmpd="sng" algn="ctr">
                      <a:solidFill>
                        <a:srgbClr val="D9D9D9"/>
                      </a:solidFill>
                      <a:prstDash val="solid"/>
                      <a:round/>
                      <a:headEnd type="none" w="med" len="med"/>
                      <a:tailEnd type="none" w="med" len="med"/>
                    </a:lnB>
                    <a:solidFill>
                      <a:srgbClr val="D4A9A6">
                        <a:alpha val="50000"/>
                      </a:srgbClr>
                    </a:solidFill>
                  </a:tcPr>
                </a:tc>
              </a:tr>
            </a:tbl>
          </a:graphicData>
        </a:graphic>
      </p:graphicFrame>
      <p:sp>
        <p:nvSpPr>
          <p:cNvPr id="4" name="Text 0"/>
          <p:cNvSpPr/>
          <p:nvPr/>
        </p:nvSpPr>
        <p:spPr>
          <a:xfrm>
            <a:off x="793826" y="1095555"/>
            <a:ext cx="13042748" cy="566991"/>
          </a:xfrm>
          <a:prstGeom prst="rect">
            <a:avLst/>
          </a:prstGeom>
          <a:noFill/>
          <a:ln/>
        </p:spPr>
        <p:txBody>
          <a:bodyPr wrap="none" lIns="0" tIns="0" rIns="0" bIns="0" rtlCol="0" anchor="ctr"/>
          <a:lstStyle/>
          <a:p>
            <a:pPr algn="l" indent="0" marL="0">
              <a:lnSpc>
                <a:spcPts val="4465"/>
              </a:lnSpc>
              <a:buNone/>
            </a:pPr>
            <a:r>
              <a:rPr lang="en-US" sz="3572" dirty="0">
                <a:solidFill>
                  <a:srgbClr val="000000"/>
                </a:solidFill>
                <a:latin typeface="思源宋体-Heavy" pitchFamily="34" charset="0"/>
                <a:ea typeface="思源宋体-Heavy" pitchFamily="34" charset="-122"/>
                <a:cs typeface="思源宋体-Heavy" pitchFamily="34" charset="-120"/>
              </a:rPr>
              <a:t>Solution Implementation &amp; Impact</a:t>
            </a:r>
            <a:endParaRPr lang="en-US" sz="3572" dirty="0"/>
          </a:p>
        </p:txBody>
      </p:sp>
      <p:sp>
        <p:nvSpPr>
          <p:cNvPr id="5" name="Text 1"/>
          <p:cNvSpPr/>
          <p:nvPr/>
        </p:nvSpPr>
        <p:spPr>
          <a:xfrm>
            <a:off x="793826" y="1917613"/>
            <a:ext cx="13042748" cy="340155"/>
          </a:xfrm>
          <a:prstGeom prst="rect">
            <a:avLst/>
          </a:prstGeom>
          <a:noFill/>
          <a:ln/>
        </p:spPr>
        <p:txBody>
          <a:bodyPr wrap="none" lIns="0" tIns="0" rIns="0" bIns="0" rtlCol="0" anchor="ctr"/>
          <a:lstStyle/>
          <a:p>
            <a:pPr algn="l" indent="0" marL="0">
              <a:lnSpc>
                <a:spcPts val="2233"/>
              </a:lnSpc>
              <a:buNone/>
            </a:pPr>
            <a:r>
              <a:rPr lang="en-US" sz="1786" dirty="0">
                <a:solidFill>
                  <a:srgbClr val="000000"/>
                </a:solidFill>
                <a:latin typeface="思源宋体-Regular" pitchFamily="34" charset="0"/>
                <a:ea typeface="思源宋体-Regular" pitchFamily="34" charset="-122"/>
                <a:cs typeface="思源宋体-Regular" pitchFamily="34" charset="-120"/>
              </a:rPr>
              <a:t>I applied the following mechanical interventions to counter the identified biases:</a:t>
            </a:r>
            <a:endParaRPr lang="en-US" sz="1786"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31168"/>
          </a:xfrm>
          <a:prstGeom prst="rect">
            <a:avLst/>
          </a:prstGeom>
        </p:spPr>
      </p:pic>
      <p:pic>
        <p:nvPicPr>
          <p:cNvPr id="3" name="Image 1" descr="preencoded.png">    </p:cNvPr>
          <p:cNvPicPr>
            <a:picLocks noChangeAspect="1"/>
          </p:cNvPicPr>
          <p:nvPr/>
        </p:nvPicPr>
        <p:blipFill>
          <a:blip r:embed="rId2"/>
          <a:stretch>
            <a:fillRect/>
          </a:stretch>
        </p:blipFill>
        <p:spPr>
          <a:xfrm>
            <a:off x="0" y="0"/>
            <a:ext cx="4974305" cy="8231168"/>
          </a:xfrm>
          <a:prstGeom prst="rect">
            <a:avLst/>
          </a:prstGeom>
        </p:spPr>
      </p:pic>
      <p:pic>
        <p:nvPicPr>
          <p:cNvPr id="4" name="Image 2" descr="preencoded.png">    </p:cNvPr>
          <p:cNvPicPr>
            <a:picLocks noChangeAspect="1"/>
          </p:cNvPicPr>
          <p:nvPr/>
        </p:nvPicPr>
        <p:blipFill>
          <a:blip r:embed="rId3"/>
          <a:stretch>
            <a:fillRect/>
          </a:stretch>
        </p:blipFill>
        <p:spPr>
          <a:xfrm>
            <a:off x="5755583" y="2755551"/>
            <a:ext cx="2585964" cy="4213416"/>
          </a:xfrm>
          <a:prstGeom prst="rect">
            <a:avLst/>
          </a:prstGeom>
        </p:spPr>
      </p:pic>
      <p:pic>
        <p:nvPicPr>
          <p:cNvPr id="5" name="Image 3" descr="preencoded.png">    </p:cNvPr>
          <p:cNvPicPr>
            <a:picLocks noChangeAspect="1"/>
          </p:cNvPicPr>
          <p:nvPr/>
        </p:nvPicPr>
        <p:blipFill>
          <a:blip r:embed="rId4"/>
          <a:stretch>
            <a:fillRect/>
          </a:stretch>
        </p:blipFill>
        <p:spPr>
          <a:xfrm>
            <a:off x="8509174" y="2755551"/>
            <a:ext cx="2585964" cy="4213416"/>
          </a:xfrm>
          <a:prstGeom prst="rect">
            <a:avLst/>
          </a:prstGeom>
        </p:spPr>
      </p:pic>
      <p:pic>
        <p:nvPicPr>
          <p:cNvPr id="6" name="Image 4" descr="preencoded.png">    </p:cNvPr>
          <p:cNvPicPr>
            <a:picLocks noChangeAspect="1"/>
          </p:cNvPicPr>
          <p:nvPr/>
        </p:nvPicPr>
        <p:blipFill>
          <a:blip r:embed="rId5"/>
          <a:stretch>
            <a:fillRect/>
          </a:stretch>
        </p:blipFill>
        <p:spPr>
          <a:xfrm>
            <a:off x="11262765" y="2755551"/>
            <a:ext cx="2586160" cy="4213416"/>
          </a:xfrm>
          <a:prstGeom prst="rect">
            <a:avLst/>
          </a:prstGeom>
        </p:spPr>
      </p:pic>
      <p:pic>
        <p:nvPicPr>
          <p:cNvPr id="7" name="Image 5" descr="preencoded.png">    </p:cNvPr>
          <p:cNvPicPr>
            <a:picLocks noChangeAspect="1"/>
          </p:cNvPicPr>
          <p:nvPr/>
        </p:nvPicPr>
        <p:blipFill>
          <a:blip r:embed="rId6"/>
          <a:stretch>
            <a:fillRect/>
          </a:stretch>
        </p:blipFill>
        <p:spPr>
          <a:xfrm>
            <a:off x="5973400" y="3744452"/>
            <a:ext cx="2150330" cy="3006698"/>
          </a:xfrm>
          <a:prstGeom prst="rect">
            <a:avLst/>
          </a:prstGeom>
        </p:spPr>
      </p:pic>
      <p:pic>
        <p:nvPicPr>
          <p:cNvPr id="8" name="Image 6" descr="preencoded.png">    </p:cNvPr>
          <p:cNvPicPr>
            <a:picLocks noChangeAspect="1"/>
          </p:cNvPicPr>
          <p:nvPr/>
        </p:nvPicPr>
        <p:blipFill>
          <a:blip r:embed="rId7"/>
          <a:stretch>
            <a:fillRect/>
          </a:stretch>
        </p:blipFill>
        <p:spPr>
          <a:xfrm>
            <a:off x="8726991" y="3744452"/>
            <a:ext cx="2150330" cy="3006698"/>
          </a:xfrm>
          <a:prstGeom prst="rect">
            <a:avLst/>
          </a:prstGeom>
        </p:spPr>
      </p:pic>
      <p:pic>
        <p:nvPicPr>
          <p:cNvPr id="9" name="Image 7" descr="preencoded.png">    </p:cNvPr>
          <p:cNvPicPr>
            <a:picLocks noChangeAspect="1"/>
          </p:cNvPicPr>
          <p:nvPr/>
        </p:nvPicPr>
        <p:blipFill>
          <a:blip r:embed="rId8"/>
          <a:stretch>
            <a:fillRect/>
          </a:stretch>
        </p:blipFill>
        <p:spPr>
          <a:xfrm>
            <a:off x="11480582" y="3744452"/>
            <a:ext cx="2150526" cy="3006698"/>
          </a:xfrm>
          <a:prstGeom prst="rect">
            <a:avLst/>
          </a:prstGeom>
        </p:spPr>
      </p:pic>
      <p:pic>
        <p:nvPicPr>
          <p:cNvPr id="10" name="Image 8" descr="preencoded.png">    </p:cNvPr>
          <p:cNvPicPr>
            <a:picLocks noChangeAspect="1"/>
          </p:cNvPicPr>
          <p:nvPr/>
        </p:nvPicPr>
        <p:blipFill>
          <a:blip r:embed="rId9"/>
          <a:stretch>
            <a:fillRect/>
          </a:stretch>
        </p:blipFill>
        <p:spPr>
          <a:xfrm>
            <a:off x="5960853" y="2960821"/>
            <a:ext cx="603457" cy="603457"/>
          </a:xfrm>
          <a:prstGeom prst="rect">
            <a:avLst/>
          </a:prstGeom>
        </p:spPr>
      </p:pic>
      <p:pic>
        <p:nvPicPr>
          <p:cNvPr id="11" name="Image 9" descr="preencoded.png">    </p:cNvPr>
          <p:cNvPicPr>
            <a:picLocks noChangeAspect="1"/>
          </p:cNvPicPr>
          <p:nvPr/>
        </p:nvPicPr>
        <p:blipFill>
          <a:blip r:embed="rId10"/>
          <a:stretch>
            <a:fillRect/>
          </a:stretch>
        </p:blipFill>
        <p:spPr>
          <a:xfrm>
            <a:off x="8714444" y="2960821"/>
            <a:ext cx="603457" cy="603457"/>
          </a:xfrm>
          <a:prstGeom prst="rect">
            <a:avLst/>
          </a:prstGeom>
        </p:spPr>
      </p:pic>
      <p:pic>
        <p:nvPicPr>
          <p:cNvPr id="12" name="Image 10" descr="preencoded.png">    </p:cNvPr>
          <p:cNvPicPr>
            <a:picLocks noChangeAspect="1"/>
          </p:cNvPicPr>
          <p:nvPr/>
        </p:nvPicPr>
        <p:blipFill>
          <a:blip r:embed="rId11"/>
          <a:stretch>
            <a:fillRect/>
          </a:stretch>
        </p:blipFill>
        <p:spPr>
          <a:xfrm>
            <a:off x="11468035" y="2960821"/>
            <a:ext cx="603457" cy="603457"/>
          </a:xfrm>
          <a:prstGeom prst="rect">
            <a:avLst/>
          </a:prstGeom>
        </p:spPr>
      </p:pic>
      <p:sp>
        <p:nvSpPr>
          <p:cNvPr id="13" name="Text 0"/>
          <p:cNvSpPr/>
          <p:nvPr/>
        </p:nvSpPr>
        <p:spPr>
          <a:xfrm>
            <a:off x="5768131" y="1274553"/>
            <a:ext cx="8068247" cy="481903"/>
          </a:xfrm>
          <a:prstGeom prst="rect">
            <a:avLst/>
          </a:prstGeom>
          <a:noFill/>
          <a:ln/>
        </p:spPr>
        <p:txBody>
          <a:bodyPr wrap="none" lIns="0" tIns="0" rIns="0" bIns="0" rtlCol="0" anchor="ctr"/>
          <a:lstStyle/>
          <a:p>
            <a:pPr algn="l" indent="0" marL="0">
              <a:lnSpc>
                <a:spcPts val="3795"/>
              </a:lnSpc>
              <a:buNone/>
            </a:pPr>
            <a:r>
              <a:rPr lang="en-US" sz="3036" dirty="0">
                <a:solidFill>
                  <a:srgbClr val="000000"/>
                </a:solidFill>
                <a:latin typeface="思源宋体-Heavy" pitchFamily="34" charset="0"/>
                <a:ea typeface="思源宋体-Heavy" pitchFamily="34" charset="-122"/>
                <a:cs typeface="思源宋体-Heavy" pitchFamily="34" charset="-120"/>
              </a:rPr>
              <a:t>Scientific Discussion: Why it Worked</a:t>
            </a:r>
            <a:endParaRPr lang="en-US" sz="3036" dirty="0"/>
          </a:p>
        </p:txBody>
      </p:sp>
      <p:sp>
        <p:nvSpPr>
          <p:cNvPr id="14" name="Text 1"/>
          <p:cNvSpPr/>
          <p:nvPr/>
        </p:nvSpPr>
        <p:spPr>
          <a:xfrm>
            <a:off x="5768131" y="1973292"/>
            <a:ext cx="8068247" cy="577970"/>
          </a:xfrm>
          <a:prstGeom prst="rect">
            <a:avLst/>
          </a:prstGeom>
          <a:noFill/>
          <a:ln/>
        </p:spPr>
        <p:txBody>
          <a:bodyPr wrap="square" lIns="0" tIns="0" rIns="0" bIns="0" rtlCol="0" anchor="ctr"/>
          <a:lstStyle/>
          <a:p>
            <a:pPr algn="l" indent="0" marL="0">
              <a:lnSpc>
                <a:spcPts val="1898"/>
              </a:lnSpc>
              <a:buNone/>
            </a:pPr>
            <a:r>
              <a:rPr lang="en-US" sz="1518" dirty="0">
                <a:solidFill>
                  <a:srgbClr val="000000"/>
                </a:solidFill>
                <a:latin typeface="思源宋体-Regular" pitchFamily="34" charset="0"/>
                <a:ea typeface="思源宋体-Regular" pitchFamily="34" charset="-122"/>
                <a:cs typeface="思源宋体-Regular" pitchFamily="34" charset="-120"/>
              </a:rPr>
              <a:t>The data suggests that consistency improved because the interventions addressed the Biological Infrastructure and Decision Framing:</a:t>
            </a:r>
            <a:endParaRPr lang="en-US" sz="1518" dirty="0"/>
          </a:p>
        </p:txBody>
      </p:sp>
      <p:sp>
        <p:nvSpPr>
          <p:cNvPr id="15" name="Text 2"/>
          <p:cNvSpPr/>
          <p:nvPr/>
        </p:nvSpPr>
        <p:spPr>
          <a:xfrm>
            <a:off x="6183375" y="3074141"/>
            <a:ext cx="158216" cy="376425"/>
          </a:xfrm>
          <a:prstGeom prst="rect">
            <a:avLst/>
          </a:prstGeom>
          <a:noFill/>
          <a:ln/>
        </p:spPr>
        <p:txBody>
          <a:bodyPr wrap="none" lIns="0" tIns="0" rIns="0" bIns="0" rtlCol="0" anchor="ctr"/>
          <a:lstStyle/>
          <a:p>
            <a:pPr algn="l" indent="0" marL="0">
              <a:lnSpc>
                <a:spcPts val="2459"/>
              </a:lnSpc>
              <a:buNone/>
            </a:pPr>
            <a:r>
              <a:rPr lang="en-US" sz="2049" dirty="0">
                <a:solidFill>
                  <a:srgbClr val="000000"/>
                </a:solidFill>
                <a:latin typeface="思源宋体-Regular" pitchFamily="34" charset="0"/>
                <a:ea typeface="思源宋体-Regular" pitchFamily="34" charset="-122"/>
                <a:cs typeface="思源宋体-Regular" pitchFamily="34" charset="-120"/>
              </a:rPr>
              <a:t>1</a:t>
            </a:r>
            <a:endParaRPr lang="en-US" sz="2049" dirty="0"/>
          </a:p>
        </p:txBody>
      </p:sp>
      <p:sp>
        <p:nvSpPr>
          <p:cNvPr id="16" name="Text 3"/>
          <p:cNvSpPr/>
          <p:nvPr/>
        </p:nvSpPr>
        <p:spPr>
          <a:xfrm>
            <a:off x="5973400" y="3744452"/>
            <a:ext cx="2150330" cy="301140"/>
          </a:xfrm>
          <a:prstGeom prst="rect">
            <a:avLst/>
          </a:prstGeom>
          <a:noFill/>
          <a:ln/>
        </p:spPr>
        <p:txBody>
          <a:bodyPr wrap="none" lIns="0" tIns="0" rIns="0" bIns="0" rtlCol="0" anchor="ctr"/>
          <a:lstStyle/>
          <a:p>
            <a:pPr algn="l" indent="0" marL="0">
              <a:lnSpc>
                <a:spcPts val="2372"/>
              </a:lnSpc>
              <a:buNone/>
            </a:pPr>
            <a:r>
              <a:rPr lang="en-US" sz="1898" dirty="0">
                <a:solidFill>
                  <a:srgbClr val="000000"/>
                </a:solidFill>
                <a:latin typeface="思源宋体-Regular" pitchFamily="34" charset="0"/>
                <a:ea typeface="思源宋体-Regular" pitchFamily="34" charset="-122"/>
                <a:cs typeface="思源宋体-Regular" pitchFamily="34" charset="-120"/>
              </a:rPr>
              <a:t>Executive Function</a:t>
            </a:r>
            <a:endParaRPr lang="en-US" sz="1898" dirty="0"/>
          </a:p>
        </p:txBody>
      </p:sp>
      <p:sp>
        <p:nvSpPr>
          <p:cNvPr id="17" name="Text 4"/>
          <p:cNvSpPr/>
          <p:nvPr/>
        </p:nvSpPr>
        <p:spPr>
          <a:xfrm>
            <a:off x="5973400" y="4138131"/>
            <a:ext cx="2150330" cy="2600864"/>
          </a:xfrm>
          <a:prstGeom prst="rect">
            <a:avLst/>
          </a:prstGeom>
          <a:noFill/>
          <a:ln/>
        </p:spPr>
        <p:txBody>
          <a:bodyPr wrap="square" lIns="0" tIns="0" rIns="0" bIns="0" rtlCol="0" anchor="ctr"/>
          <a:lstStyle/>
          <a:p>
            <a:pPr algn="l" indent="0" marL="0">
              <a:lnSpc>
                <a:spcPts val="1898"/>
              </a:lnSpc>
              <a:buNone/>
            </a:pPr>
            <a:r>
              <a:rPr lang="en-US" sz="1518" dirty="0">
                <a:solidFill>
                  <a:srgbClr val="000000"/>
                </a:solidFill>
                <a:latin typeface="思源宋体-Regular" pitchFamily="34" charset="0"/>
                <a:ea typeface="思源宋体-Regular" pitchFamily="34" charset="-122"/>
                <a:cs typeface="思源宋体-Regular" pitchFamily="34" charset="-120"/>
              </a:rPr>
              <a:t>By utilizing a "Shutdown Ritual," the Prefrontal Cortex was relieved of the "mental clutter" associated with the Zeigarnik Effect, allowing for better focus the following morning.</a:t>
            </a:r>
            <a:endParaRPr lang="en-US" sz="1518" dirty="0"/>
          </a:p>
        </p:txBody>
      </p:sp>
      <p:sp>
        <p:nvSpPr>
          <p:cNvPr id="18" name="Text 5"/>
          <p:cNvSpPr/>
          <p:nvPr/>
        </p:nvSpPr>
        <p:spPr>
          <a:xfrm>
            <a:off x="8936966" y="3074141"/>
            <a:ext cx="158216" cy="376425"/>
          </a:xfrm>
          <a:prstGeom prst="rect">
            <a:avLst/>
          </a:prstGeom>
          <a:noFill/>
          <a:ln/>
        </p:spPr>
        <p:txBody>
          <a:bodyPr wrap="none" lIns="0" tIns="0" rIns="0" bIns="0" rtlCol="0" anchor="ctr"/>
          <a:lstStyle/>
          <a:p>
            <a:pPr algn="l" indent="0" marL="0">
              <a:lnSpc>
                <a:spcPts val="2459"/>
              </a:lnSpc>
              <a:buNone/>
            </a:pPr>
            <a:r>
              <a:rPr lang="en-US" sz="2049" dirty="0">
                <a:solidFill>
                  <a:srgbClr val="000000"/>
                </a:solidFill>
                <a:latin typeface="思源宋体-Regular" pitchFamily="34" charset="0"/>
                <a:ea typeface="思源宋体-Regular" pitchFamily="34" charset="-122"/>
                <a:cs typeface="思源宋体-Regular" pitchFamily="34" charset="-120"/>
              </a:rPr>
              <a:t>2</a:t>
            </a:r>
            <a:endParaRPr lang="en-US" sz="2049" dirty="0"/>
          </a:p>
        </p:txBody>
      </p:sp>
      <p:sp>
        <p:nvSpPr>
          <p:cNvPr id="19" name="Text 6"/>
          <p:cNvSpPr/>
          <p:nvPr/>
        </p:nvSpPr>
        <p:spPr>
          <a:xfrm>
            <a:off x="8726991" y="3744452"/>
            <a:ext cx="2150330" cy="301140"/>
          </a:xfrm>
          <a:prstGeom prst="rect">
            <a:avLst/>
          </a:prstGeom>
          <a:noFill/>
          <a:ln/>
        </p:spPr>
        <p:txBody>
          <a:bodyPr wrap="none" lIns="0" tIns="0" rIns="0" bIns="0" rtlCol="0" anchor="ctr"/>
          <a:lstStyle/>
          <a:p>
            <a:pPr algn="l" indent="0" marL="0">
              <a:lnSpc>
                <a:spcPts val="2372"/>
              </a:lnSpc>
              <a:buNone/>
            </a:pPr>
            <a:r>
              <a:rPr lang="en-US" sz="1898" dirty="0">
                <a:solidFill>
                  <a:srgbClr val="000000"/>
                </a:solidFill>
                <a:latin typeface="思源宋体-Regular" pitchFamily="34" charset="0"/>
                <a:ea typeface="思源宋体-Regular" pitchFamily="34" charset="-122"/>
                <a:cs typeface="思源宋体-Regular" pitchFamily="34" charset="-120"/>
              </a:rPr>
              <a:t>Loss Aversion</a:t>
            </a:r>
            <a:endParaRPr lang="en-US" sz="1898" dirty="0"/>
          </a:p>
        </p:txBody>
      </p:sp>
      <p:sp>
        <p:nvSpPr>
          <p:cNvPr id="20" name="Text 7"/>
          <p:cNvSpPr/>
          <p:nvPr/>
        </p:nvSpPr>
        <p:spPr>
          <a:xfrm>
            <a:off x="8726991" y="4138131"/>
            <a:ext cx="2150330" cy="2022894"/>
          </a:xfrm>
          <a:prstGeom prst="rect">
            <a:avLst/>
          </a:prstGeom>
          <a:noFill/>
          <a:ln/>
        </p:spPr>
        <p:txBody>
          <a:bodyPr wrap="square" lIns="0" tIns="0" rIns="0" bIns="0" rtlCol="0" anchor="ctr"/>
          <a:lstStyle/>
          <a:p>
            <a:pPr algn="l" indent="0" marL="0">
              <a:lnSpc>
                <a:spcPts val="1898"/>
              </a:lnSpc>
              <a:buNone/>
            </a:pPr>
            <a:r>
              <a:rPr lang="en-US" sz="1518" dirty="0">
                <a:solidFill>
                  <a:srgbClr val="000000"/>
                </a:solidFill>
                <a:latin typeface="思源宋体-Regular" pitchFamily="34" charset="0"/>
                <a:ea typeface="思源宋体-Regular" pitchFamily="34" charset="-122"/>
                <a:cs typeface="思源宋体-Regular" pitchFamily="34" charset="-120"/>
              </a:rPr>
              <a:t>Reframing difficult tasks as "small wins" (10-minute starts) lowered the perceived "loss" of energy, making the start-state more palatable.</a:t>
            </a:r>
            <a:endParaRPr lang="en-US" sz="1518" dirty="0"/>
          </a:p>
        </p:txBody>
      </p:sp>
      <p:sp>
        <p:nvSpPr>
          <p:cNvPr id="21" name="Text 8"/>
          <p:cNvSpPr/>
          <p:nvPr/>
        </p:nvSpPr>
        <p:spPr>
          <a:xfrm>
            <a:off x="11480582" y="3744452"/>
            <a:ext cx="2150526" cy="602281"/>
          </a:xfrm>
          <a:prstGeom prst="rect">
            <a:avLst/>
          </a:prstGeom>
          <a:noFill/>
          <a:ln/>
        </p:spPr>
        <p:txBody>
          <a:bodyPr wrap="square" lIns="0" tIns="0" rIns="0" bIns="0" rtlCol="0" anchor="ctr"/>
          <a:lstStyle/>
          <a:p>
            <a:pPr algn="l" indent="0" marL="0">
              <a:lnSpc>
                <a:spcPts val="2372"/>
              </a:lnSpc>
              <a:buNone/>
            </a:pPr>
            <a:r>
              <a:rPr lang="en-US" sz="1898" dirty="0">
                <a:solidFill>
                  <a:srgbClr val="000000"/>
                </a:solidFill>
                <a:latin typeface="思源宋体-Regular" pitchFamily="34" charset="0"/>
                <a:ea typeface="思源宋体-Regular" pitchFamily="34" charset="-122"/>
                <a:cs typeface="思源宋体-Regular" pitchFamily="34" charset="-120"/>
              </a:rPr>
              <a:t>Dopamine Management</a:t>
            </a:r>
            <a:endParaRPr lang="en-US" sz="1898" dirty="0"/>
          </a:p>
        </p:txBody>
      </p:sp>
      <p:sp>
        <p:nvSpPr>
          <p:cNvPr id="22" name="Text 9"/>
          <p:cNvSpPr/>
          <p:nvPr/>
        </p:nvSpPr>
        <p:spPr>
          <a:xfrm>
            <a:off x="11690557" y="3074141"/>
            <a:ext cx="158216" cy="376425"/>
          </a:xfrm>
          <a:prstGeom prst="rect">
            <a:avLst/>
          </a:prstGeom>
          <a:noFill/>
          <a:ln/>
        </p:spPr>
        <p:txBody>
          <a:bodyPr wrap="none" lIns="0" tIns="0" rIns="0" bIns="0" rtlCol="0" anchor="ctr"/>
          <a:lstStyle/>
          <a:p>
            <a:pPr algn="l" indent="0" marL="0">
              <a:lnSpc>
                <a:spcPts val="2459"/>
              </a:lnSpc>
              <a:buNone/>
            </a:pPr>
            <a:r>
              <a:rPr lang="en-US" sz="2049" dirty="0">
                <a:solidFill>
                  <a:srgbClr val="000000"/>
                </a:solidFill>
                <a:latin typeface="思源宋体-Regular" pitchFamily="34" charset="0"/>
                <a:ea typeface="思源宋体-Regular" pitchFamily="34" charset="-122"/>
                <a:cs typeface="思源宋体-Regular" pitchFamily="34" charset="-120"/>
              </a:rPr>
              <a:t>3</a:t>
            </a:r>
            <a:endParaRPr lang="en-US" sz="2049" dirty="0"/>
          </a:p>
        </p:txBody>
      </p:sp>
      <p:sp>
        <p:nvSpPr>
          <p:cNvPr id="23" name="Text 10"/>
          <p:cNvSpPr/>
          <p:nvPr/>
        </p:nvSpPr>
        <p:spPr>
          <a:xfrm>
            <a:off x="11480582" y="4439271"/>
            <a:ext cx="2150526" cy="2311879"/>
          </a:xfrm>
          <a:prstGeom prst="rect">
            <a:avLst/>
          </a:prstGeom>
          <a:noFill/>
          <a:ln/>
        </p:spPr>
        <p:txBody>
          <a:bodyPr wrap="square" lIns="0" tIns="0" rIns="0" bIns="0" rtlCol="0" anchor="ctr"/>
          <a:lstStyle/>
          <a:p>
            <a:pPr algn="l" indent="0" marL="0">
              <a:lnSpc>
                <a:spcPts val="1898"/>
              </a:lnSpc>
              <a:buNone/>
            </a:pPr>
            <a:r>
              <a:rPr lang="en-US" sz="1518" dirty="0">
                <a:solidFill>
                  <a:srgbClr val="000000"/>
                </a:solidFill>
                <a:latin typeface="思源宋体-Regular" pitchFamily="34" charset="0"/>
                <a:ea typeface="思源宋体-Regular" pitchFamily="34" charset="-122"/>
                <a:cs typeface="思源宋体-Regular" pitchFamily="34" charset="-120"/>
              </a:rPr>
              <a:t>By "hacking" Hedonic Adaptation through frequent micro-goals, the motivation baseline remained stable rather than crashing after one large accomplishment.</a:t>
            </a:r>
            <a:endParaRPr lang="en-US" sz="1518"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31168"/>
          </a:xfrm>
          <a:prstGeom prst="rect">
            <a:avLst/>
          </a:prstGeom>
        </p:spPr>
      </p:pic>
      <p:pic>
        <p:nvPicPr>
          <p:cNvPr id="3" name="Image 1" descr="preencoded.png">    </p:cNvPr>
          <p:cNvPicPr>
            <a:picLocks noChangeAspect="1"/>
          </p:cNvPicPr>
          <p:nvPr/>
        </p:nvPicPr>
        <p:blipFill>
          <a:blip r:embed="rId2"/>
          <a:stretch>
            <a:fillRect/>
          </a:stretch>
        </p:blipFill>
        <p:spPr>
          <a:xfrm>
            <a:off x="0" y="0"/>
            <a:ext cx="14630400" cy="8231168"/>
          </a:xfrm>
          <a:prstGeom prst="rect">
            <a:avLst/>
          </a:prstGeom>
        </p:spPr>
      </p:pic>
      <p:pic>
        <p:nvPicPr>
          <p:cNvPr id="4" name="Image 2" descr="preencoded.png">    </p:cNvPr>
          <p:cNvPicPr>
            <a:picLocks noChangeAspect="1"/>
          </p:cNvPicPr>
          <p:nvPr/>
        </p:nvPicPr>
        <p:blipFill>
          <a:blip r:embed="rId3"/>
          <a:stretch>
            <a:fillRect/>
          </a:stretch>
        </p:blipFill>
        <p:spPr>
          <a:xfrm>
            <a:off x="793826" y="7005237"/>
            <a:ext cx="13042748" cy="28232"/>
          </a:xfrm>
          <a:prstGeom prst="rect">
            <a:avLst/>
          </a:prstGeom>
        </p:spPr>
      </p:pic>
      <p:sp>
        <p:nvSpPr>
          <p:cNvPr id="5" name="Text 0"/>
          <p:cNvSpPr/>
          <p:nvPr/>
        </p:nvSpPr>
        <p:spPr>
          <a:xfrm>
            <a:off x="806374" y="1181819"/>
            <a:ext cx="7538310" cy="1417673"/>
          </a:xfrm>
          <a:prstGeom prst="rect">
            <a:avLst/>
          </a:prstGeom>
          <a:noFill/>
          <a:ln/>
        </p:spPr>
        <p:txBody>
          <a:bodyPr wrap="none" lIns="0" tIns="0" rIns="0" bIns="0" rtlCol="0" anchor="ctr"/>
          <a:lstStyle/>
          <a:p>
            <a:pPr algn="l" indent="0" marL="0">
              <a:lnSpc>
                <a:spcPts val="11163"/>
              </a:lnSpc>
              <a:buNone/>
            </a:pPr>
            <a:r>
              <a:rPr lang="en-US" sz="8930" dirty="0">
                <a:solidFill>
                  <a:srgbClr val="000000"/>
                </a:solidFill>
                <a:latin typeface="思源宋体-Heavy" pitchFamily="34" charset="0"/>
                <a:ea typeface="思源宋体-Heavy" pitchFamily="34" charset="-122"/>
                <a:cs typeface="思源宋体-Heavy" pitchFamily="34" charset="-120"/>
              </a:rPr>
              <a:t>01</a:t>
            </a:r>
            <a:endParaRPr lang="en-US" sz="8930" dirty="0"/>
          </a:p>
        </p:txBody>
      </p:sp>
      <p:sp>
        <p:nvSpPr>
          <p:cNvPr id="6" name="Text 1"/>
          <p:cNvSpPr/>
          <p:nvPr/>
        </p:nvSpPr>
        <p:spPr>
          <a:xfrm>
            <a:off x="806374" y="2826131"/>
            <a:ext cx="7538310" cy="340155"/>
          </a:xfrm>
          <a:prstGeom prst="rect">
            <a:avLst/>
          </a:prstGeom>
          <a:noFill/>
          <a:ln/>
        </p:spPr>
        <p:txBody>
          <a:bodyPr wrap="none" lIns="0" tIns="0" rIns="0" bIns="0" rtlCol="0" anchor="ctr"/>
          <a:lstStyle/>
          <a:p>
            <a:pPr algn="l" indent="0" marL="0">
              <a:lnSpc>
                <a:spcPts val="2233"/>
              </a:lnSpc>
              <a:buNone/>
            </a:pPr>
            <a:endParaRPr lang="en-US" sz="1786" dirty="0"/>
          </a:p>
        </p:txBody>
      </p:sp>
      <p:sp>
        <p:nvSpPr>
          <p:cNvPr id="7" name="Text 2"/>
          <p:cNvSpPr/>
          <p:nvPr/>
        </p:nvSpPr>
        <p:spPr>
          <a:xfrm>
            <a:off x="793826" y="3660541"/>
            <a:ext cx="13042748" cy="340155"/>
          </a:xfrm>
          <a:prstGeom prst="rect">
            <a:avLst/>
          </a:prstGeom>
          <a:noFill/>
          <a:ln/>
        </p:spPr>
        <p:txBody>
          <a:bodyPr wrap="none" lIns="0" tIns="0" rIns="0" bIns="0" rtlCol="0" anchor="ctr"/>
          <a:lstStyle/>
          <a:p>
            <a:pPr algn="l" indent="0" marL="0">
              <a:lnSpc>
                <a:spcPts val="2233"/>
              </a:lnSpc>
              <a:buNone/>
            </a:pPr>
            <a:endParaRPr lang="en-US" sz="1786" dirty="0"/>
          </a:p>
        </p:txBody>
      </p:sp>
      <p:sp>
        <p:nvSpPr>
          <p:cNvPr id="8" name="Text 3"/>
          <p:cNvSpPr/>
          <p:nvPr/>
        </p:nvSpPr>
        <p:spPr>
          <a:xfrm>
            <a:off x="793826" y="4255763"/>
            <a:ext cx="13042748" cy="340155"/>
          </a:xfrm>
          <a:prstGeom prst="rect">
            <a:avLst/>
          </a:prstGeom>
          <a:noFill/>
          <a:ln/>
        </p:spPr>
        <p:txBody>
          <a:bodyPr wrap="none" lIns="0" tIns="0" rIns="0" bIns="0" rtlCol="0" anchor="ctr"/>
          <a:lstStyle/>
          <a:p>
            <a:pPr algn="l" indent="0" marL="0">
              <a:lnSpc>
                <a:spcPts val="2233"/>
              </a:lnSpc>
              <a:buNone/>
            </a:pPr>
            <a:endParaRPr lang="en-US" sz="1786" dirty="0"/>
          </a:p>
        </p:txBody>
      </p:sp>
      <p:sp>
        <p:nvSpPr>
          <p:cNvPr id="9" name="Text 4"/>
          <p:cNvSpPr/>
          <p:nvPr/>
        </p:nvSpPr>
        <p:spPr>
          <a:xfrm>
            <a:off x="793826" y="4850986"/>
            <a:ext cx="13042748" cy="340155"/>
          </a:xfrm>
          <a:prstGeom prst="rect">
            <a:avLst/>
          </a:prstGeom>
          <a:noFill/>
          <a:ln/>
        </p:spPr>
        <p:txBody>
          <a:bodyPr wrap="none" lIns="0" tIns="0" rIns="0" bIns="0" rtlCol="0" anchor="ctr"/>
          <a:lstStyle/>
          <a:p>
            <a:pPr algn="l" indent="0" marL="0">
              <a:lnSpc>
                <a:spcPts val="2233"/>
              </a:lnSpc>
              <a:buNone/>
            </a:pPr>
            <a:endParaRPr lang="en-US" sz="1786" dirty="0"/>
          </a:p>
        </p:txBody>
      </p:sp>
      <p:sp>
        <p:nvSpPr>
          <p:cNvPr id="10" name="Text 5"/>
          <p:cNvSpPr/>
          <p:nvPr/>
        </p:nvSpPr>
        <p:spPr>
          <a:xfrm>
            <a:off x="793826" y="5446209"/>
            <a:ext cx="13042748" cy="340155"/>
          </a:xfrm>
          <a:prstGeom prst="rect">
            <a:avLst/>
          </a:prstGeom>
          <a:noFill/>
          <a:ln/>
        </p:spPr>
        <p:txBody>
          <a:bodyPr wrap="none" lIns="0" tIns="0" rIns="0" bIns="0" rtlCol="0" anchor="ctr"/>
          <a:lstStyle/>
          <a:p>
            <a:pPr algn="l" indent="0" marL="0">
              <a:lnSpc>
                <a:spcPts val="2233"/>
              </a:lnSpc>
              <a:buNone/>
            </a:pPr>
            <a:endParaRPr lang="en-US" sz="1786" dirty="0"/>
          </a:p>
        </p:txBody>
      </p:sp>
      <p:sp>
        <p:nvSpPr>
          <p:cNvPr id="11" name="Text 6"/>
          <p:cNvSpPr/>
          <p:nvPr/>
        </p:nvSpPr>
        <p:spPr>
          <a:xfrm>
            <a:off x="793826" y="6041431"/>
            <a:ext cx="13042748" cy="708738"/>
          </a:xfrm>
          <a:prstGeom prst="rect">
            <a:avLst/>
          </a:prstGeom>
          <a:noFill/>
          <a:ln/>
        </p:spPr>
        <p:txBody>
          <a:bodyPr wrap="none" lIns="0" tIns="0" rIns="0" bIns="0" rtlCol="0" anchor="ctr"/>
          <a:lstStyle/>
          <a:p>
            <a:pPr algn="l" indent="0" marL="0">
              <a:lnSpc>
                <a:spcPts val="5581"/>
              </a:lnSpc>
              <a:buNone/>
            </a:pPr>
            <a:r>
              <a:rPr lang="en-US" sz="4465" dirty="0">
                <a:solidFill>
                  <a:srgbClr val="000000"/>
                </a:solidFill>
                <a:latin typeface="思源宋体-Heavy" pitchFamily="34" charset="0"/>
                <a:ea typeface="思源宋体-Heavy" pitchFamily="34" charset="-122"/>
                <a:cs typeface="思源宋体-Heavy" pitchFamily="34" charset="-120"/>
              </a:rPr>
              <a:t>Phase 1: Defining the Problem</a:t>
            </a:r>
            <a:endParaRPr lang="en-US" sz="4465" dirty="0"/>
          </a:p>
        </p:txBody>
      </p:sp>
      <p:sp>
        <p:nvSpPr>
          <p:cNvPr id="12" name="Text 7"/>
          <p:cNvSpPr/>
          <p:nvPr/>
        </p:nvSpPr>
        <p:spPr>
          <a:xfrm>
            <a:off x="9024995" y="1181819"/>
            <a:ext cx="4798836" cy="340155"/>
          </a:xfrm>
          <a:prstGeom prst="rect">
            <a:avLst/>
          </a:prstGeom>
          <a:noFill/>
          <a:ln/>
        </p:spPr>
        <p:txBody>
          <a:bodyPr wrap="none" lIns="0" tIns="0" rIns="0" bIns="0" rtlCol="0" anchor="ctr"/>
          <a:lstStyle/>
          <a:p>
            <a:pPr algn="l" indent="0" marL="0">
              <a:lnSpc>
                <a:spcPts val="2233"/>
              </a:lnSpc>
              <a:buNone/>
            </a:pPr>
            <a:endParaRPr lang="en-US" sz="1786"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Slide 3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31168"/>
          </a:xfrm>
          <a:prstGeom prst="rect">
            <a:avLst/>
          </a:prstGeom>
        </p:spPr>
      </p:pic>
      <p:pic>
        <p:nvPicPr>
          <p:cNvPr id="3" name="Image 1" descr="preencoded.png">    </p:cNvPr>
          <p:cNvPicPr>
            <a:picLocks noChangeAspect="1"/>
          </p:cNvPicPr>
          <p:nvPr/>
        </p:nvPicPr>
        <p:blipFill>
          <a:blip r:embed="rId2"/>
          <a:stretch>
            <a:fillRect/>
          </a:stretch>
        </p:blipFill>
        <p:spPr>
          <a:xfrm>
            <a:off x="0" y="0"/>
            <a:ext cx="4974305" cy="8231168"/>
          </a:xfrm>
          <a:prstGeom prst="rect">
            <a:avLst/>
          </a:prstGeom>
        </p:spPr>
      </p:pic>
      <p:sp>
        <p:nvSpPr>
          <p:cNvPr id="4" name="Text 0"/>
          <p:cNvSpPr/>
          <p:nvPr/>
        </p:nvSpPr>
        <p:spPr>
          <a:xfrm>
            <a:off x="5768131" y="2896711"/>
            <a:ext cx="8068247" cy="566991"/>
          </a:xfrm>
          <a:prstGeom prst="rect">
            <a:avLst/>
          </a:prstGeom>
          <a:noFill/>
          <a:ln/>
        </p:spPr>
        <p:txBody>
          <a:bodyPr wrap="none" lIns="0" tIns="0" rIns="0" bIns="0" rtlCol="0" anchor="ctr"/>
          <a:lstStyle/>
          <a:p>
            <a:pPr algn="l" indent="0" marL="0">
              <a:lnSpc>
                <a:spcPts val="4465"/>
              </a:lnSpc>
              <a:buNone/>
            </a:pPr>
            <a:r>
              <a:rPr lang="en-US" sz="3572" dirty="0">
                <a:solidFill>
                  <a:srgbClr val="000000"/>
                </a:solidFill>
                <a:latin typeface="思源宋体-Heavy" pitchFamily="34" charset="0"/>
                <a:ea typeface="思源宋体-Heavy" pitchFamily="34" charset="-122"/>
                <a:cs typeface="思源宋体-Heavy" pitchFamily="34" charset="-120"/>
              </a:rPr>
              <a:t>Final Conclusion &amp; Success Metric</a:t>
            </a:r>
            <a:endParaRPr lang="en-US" sz="3572" dirty="0"/>
          </a:p>
        </p:txBody>
      </p:sp>
      <p:sp>
        <p:nvSpPr>
          <p:cNvPr id="5" name="Text 1"/>
          <p:cNvSpPr/>
          <p:nvPr/>
        </p:nvSpPr>
        <p:spPr>
          <a:xfrm>
            <a:off x="5768131" y="3718769"/>
            <a:ext cx="8068247" cy="1360621"/>
          </a:xfrm>
          <a:prstGeom prst="rect">
            <a:avLst/>
          </a:prstGeom>
          <a:noFill/>
          <a:ln/>
        </p:spPr>
        <p:txBody>
          <a:bodyPr wrap="square" lIns="0" tIns="0" rIns="0" bIns="0" rtlCol="0" anchor="ctr"/>
          <a:lstStyle/>
          <a:p>
            <a:pPr algn="l" indent="0" marL="0">
              <a:lnSpc>
                <a:spcPts val="2233"/>
              </a:lnSpc>
              <a:buNone/>
            </a:pPr>
            <a:r>
              <a:rPr lang="en-US" sz="1786" dirty="0">
                <a:solidFill>
                  <a:srgbClr val="000000"/>
                </a:solidFill>
                <a:latin typeface="思源宋体-Regular" pitchFamily="34" charset="0"/>
                <a:ea typeface="思源宋体-Regular" pitchFamily="34" charset="-122"/>
                <a:cs typeface="思源宋体-Regular" pitchFamily="34" charset="-120"/>
              </a:rPr>
              <a:t>The Analyst's Verdict: Consistency is a mechanical skill. When we stop relying on the "myth of willpower" and start managing our "predictable irrationality," productivity becomes a byproduct of the system rather than a struggle of the mind.</a:t>
            </a:r>
            <a:endParaRPr lang="en-US" sz="1786"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name="Slide 3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31168"/>
          </a:xfrm>
          <a:prstGeom prst="rect">
            <a:avLst/>
          </a:prstGeom>
        </p:spPr>
      </p:pic>
      <p:graphicFrame>
        <p:nvGraphicFramePr>
          <p:cNvPr id="32" name="Table 0"/>
          <p:cNvGraphicFramePr>
            <a:graphicFrameLocks noGrp="1"/>
          </p:cNvGraphicFramePr>
          <p:nvPr>
            <p:extLst>
              <p:ext uri="{D42A27DB-BD31-4B8C-83A1-F6EECF244321}">
                <p14:modId xmlns:p14="http://schemas.microsoft.com/office/powerpoint/2010/main" val="1579011935"/>
              </p:ext>
            </p:extLst>
          </p:nvPr>
        </p:nvGraphicFramePr>
        <p:xfrm>
          <a:off x="793826" y="2555379"/>
          <a:ext cx="13042748" cy="3942468"/>
        </p:xfrm>
        <a:graphic>
          <a:graphicData uri="http://schemas.openxmlformats.org/drawingml/2006/table">
            <a:tbl>
              <a:tblPr/>
              <a:tblGrid>
                <a:gridCol w="4341439"/>
                <a:gridCol w="4341439"/>
                <a:gridCol w="4341439"/>
              </a:tblGrid>
              <a:tr h="652471">
                <a:tc>
                  <a:txBody>
                    <a:bodyPr/>
                    <a:lstStyle/>
                    <a:p>
                      <a:pPr algn="l" indent="0" marL="0">
                        <a:lnSpc>
                          <a:spcPts val="2233"/>
                        </a:lnSpc>
                        <a:buNone/>
                      </a:pPr>
                      <a:r>
                        <a:rPr lang="en-US" sz="1786" dirty="0">
                          <a:solidFill>
                            <a:srgbClr val="FFFFFF"/>
                          </a:solidFill>
                          <a:latin typeface="思源宋体-Regular" pitchFamily="34" charset="0"/>
                          <a:ea typeface="思源宋体-Regular" pitchFamily="34" charset="-122"/>
                          <a:cs typeface="思源宋体-Regular" pitchFamily="34" charset="-120"/>
                        </a:rPr>
                        <a:t>Metric</a:t>
                      </a:r>
                      <a:endParaRPr lang="en-US" sz="1200" dirty="0"/>
                    </a:p>
                  </a:txBody>
                  <a:tcPr marL="226822" marR="226822" marT="136093" marB="136093" anchor="ctr">
                    <a:lnL w="3912" cap="flat" cmpd="sng" algn="ctr">
                      <a:solidFill>
                        <a:srgbClr val="D9D9D9"/>
                      </a:solidFill>
                      <a:prstDash val="solid"/>
                      <a:round/>
                      <a:headEnd type="none" w="med" len="med"/>
                      <a:tailEnd type="none" w="med" len="med"/>
                    </a:lnL>
                    <a:lnR w="3912" cap="flat" cmpd="sng" algn="ctr">
                      <a:solidFill>
                        <a:srgbClr val="D9D9D9"/>
                      </a:solidFill>
                      <a:prstDash val="solid"/>
                      <a:round/>
                      <a:headEnd type="none" w="med" len="med"/>
                      <a:tailEnd type="none" w="med" len="med"/>
                    </a:lnR>
                    <a:lnT w="3912" cap="flat" cmpd="sng" algn="ctr">
                      <a:solidFill>
                        <a:srgbClr val="D9D9D9"/>
                      </a:solidFill>
                      <a:prstDash val="solid"/>
                      <a:round/>
                      <a:headEnd type="none" w="med" len="med"/>
                      <a:tailEnd type="none" w="med" len="med"/>
                    </a:lnT>
                    <a:lnB w="3912" cap="flat" cmpd="sng" algn="ctr">
                      <a:solidFill>
                        <a:srgbClr val="D9D9D9"/>
                      </a:solidFill>
                      <a:prstDash val="solid"/>
                      <a:round/>
                      <a:headEnd type="none" w="med" len="med"/>
                      <a:tailEnd type="none" w="med" len="med"/>
                    </a:lnB>
                    <a:solidFill>
                      <a:srgbClr val="502E29"/>
                    </a:solidFill>
                  </a:tcPr>
                </a:tc>
                <a:tc>
                  <a:txBody>
                    <a:bodyPr/>
                    <a:lstStyle/>
                    <a:p>
                      <a:pPr algn="l" indent="0" marL="0">
                        <a:lnSpc>
                          <a:spcPts val="2233"/>
                        </a:lnSpc>
                        <a:buNone/>
                      </a:pPr>
                      <a:r>
                        <a:rPr lang="en-US" sz="1786" dirty="0">
                          <a:solidFill>
                            <a:srgbClr val="FFFFFF"/>
                          </a:solidFill>
                          <a:latin typeface="思源宋体-Regular" pitchFamily="34" charset="0"/>
                          <a:ea typeface="思源宋体-Regular" pitchFamily="34" charset="-122"/>
                          <a:cs typeface="思源宋体-Regular" pitchFamily="34" charset="-120"/>
                        </a:rPr>
                        <a:t>Prior to Solutions (Baseline)</a:t>
                      </a:r>
                      <a:endParaRPr lang="en-US" sz="1200" dirty="0"/>
                    </a:p>
                  </a:txBody>
                  <a:tcPr marL="226822" marR="226822" marT="136093" marB="136093" anchor="ctr">
                    <a:lnL w="3912" cap="flat" cmpd="sng" algn="ctr">
                      <a:solidFill>
                        <a:srgbClr val="D9D9D9"/>
                      </a:solidFill>
                      <a:prstDash val="solid"/>
                      <a:round/>
                      <a:headEnd type="none" w="med" len="med"/>
                      <a:tailEnd type="none" w="med" len="med"/>
                    </a:lnL>
                    <a:lnR w="3912" cap="flat" cmpd="sng" algn="ctr">
                      <a:solidFill>
                        <a:srgbClr val="D9D9D9"/>
                      </a:solidFill>
                      <a:prstDash val="solid"/>
                      <a:round/>
                      <a:headEnd type="none" w="med" len="med"/>
                      <a:tailEnd type="none" w="med" len="med"/>
                    </a:lnR>
                    <a:lnT w="3912" cap="flat" cmpd="sng" algn="ctr">
                      <a:solidFill>
                        <a:srgbClr val="D9D9D9"/>
                      </a:solidFill>
                      <a:prstDash val="solid"/>
                      <a:round/>
                      <a:headEnd type="none" w="med" len="med"/>
                      <a:tailEnd type="none" w="med" len="med"/>
                    </a:lnT>
                    <a:lnB w="3912" cap="flat" cmpd="sng" algn="ctr">
                      <a:solidFill>
                        <a:srgbClr val="D9D9D9"/>
                      </a:solidFill>
                      <a:prstDash val="solid"/>
                      <a:round/>
                      <a:headEnd type="none" w="med" len="med"/>
                      <a:tailEnd type="none" w="med" len="med"/>
                    </a:lnB>
                    <a:solidFill>
                      <a:srgbClr val="502E29"/>
                    </a:solidFill>
                  </a:tcPr>
                </a:tc>
                <a:tc>
                  <a:txBody>
                    <a:bodyPr/>
                    <a:lstStyle/>
                    <a:p>
                      <a:pPr algn="l" indent="0" marL="0">
                        <a:lnSpc>
                          <a:spcPts val="2233"/>
                        </a:lnSpc>
                        <a:buNone/>
                      </a:pPr>
                      <a:r>
                        <a:rPr lang="en-US" sz="1786" dirty="0">
                          <a:solidFill>
                            <a:srgbClr val="FFFFFF"/>
                          </a:solidFill>
                          <a:latin typeface="思源宋体-Regular" pitchFamily="34" charset="0"/>
                          <a:ea typeface="思源宋体-Regular" pitchFamily="34" charset="-122"/>
                          <a:cs typeface="思源宋体-Regular" pitchFamily="34" charset="-120"/>
                        </a:rPr>
                        <a:t>Post-Implementation (Goal)</a:t>
                      </a:r>
                      <a:endParaRPr lang="en-US" sz="1200" dirty="0"/>
                    </a:p>
                  </a:txBody>
                  <a:tcPr marL="226822" marR="226822" marT="136093" marB="136093" anchor="ctr">
                    <a:lnL w="3912" cap="flat" cmpd="sng" algn="ctr">
                      <a:solidFill>
                        <a:srgbClr val="D9D9D9"/>
                      </a:solidFill>
                      <a:prstDash val="solid"/>
                      <a:round/>
                      <a:headEnd type="none" w="med" len="med"/>
                      <a:tailEnd type="none" w="med" len="med"/>
                    </a:lnL>
                    <a:lnR w="3912" cap="flat" cmpd="sng" algn="ctr">
                      <a:solidFill>
                        <a:srgbClr val="D9D9D9"/>
                      </a:solidFill>
                      <a:prstDash val="solid"/>
                      <a:round/>
                      <a:headEnd type="none" w="med" len="med"/>
                      <a:tailEnd type="none" w="med" len="med"/>
                    </a:lnR>
                    <a:lnT w="3912" cap="flat" cmpd="sng" algn="ctr">
                      <a:solidFill>
                        <a:srgbClr val="D9D9D9"/>
                      </a:solidFill>
                      <a:prstDash val="solid"/>
                      <a:round/>
                      <a:headEnd type="none" w="med" len="med"/>
                      <a:tailEnd type="none" w="med" len="med"/>
                    </a:lnT>
                    <a:lnB w="3912" cap="flat" cmpd="sng" algn="ctr">
                      <a:solidFill>
                        <a:srgbClr val="D9D9D9"/>
                      </a:solidFill>
                      <a:prstDash val="solid"/>
                      <a:round/>
                      <a:headEnd type="none" w="med" len="med"/>
                      <a:tailEnd type="none" w="med" len="med"/>
                    </a:lnB>
                    <a:solidFill>
                      <a:srgbClr val="502E29"/>
                    </a:solidFill>
                  </a:tcPr>
                </a:tc>
              </a:tr>
              <a:tr h="991254">
                <a:tc>
                  <a:txBody>
                    <a:bodyPr/>
                    <a:lstStyle/>
                    <a:p>
                      <a:pPr algn="l" indent="0" marL="0">
                        <a:lnSpc>
                          <a:spcPts val="2233"/>
                        </a:lnSpc>
                        <a:buNone/>
                      </a:pPr>
                      <a:r>
                        <a:rPr lang="en-US" sz="1786" dirty="0">
                          <a:solidFill>
                            <a:srgbClr val="000000"/>
                          </a:solidFill>
                          <a:latin typeface="思源宋体-Regular" pitchFamily="34" charset="0"/>
                          <a:ea typeface="思源宋体-Regular" pitchFamily="34" charset="-122"/>
                          <a:cs typeface="思源宋体-Regular" pitchFamily="34" charset="-120"/>
                        </a:rPr>
                        <a:t>Daily Task Switches</a:t>
                      </a:r>
                      <a:endParaRPr lang="en-US" sz="1200" dirty="0"/>
                    </a:p>
                  </a:txBody>
                  <a:tcPr marL="226822" marR="226822" marT="136093" marB="136093" anchor="ctr">
                    <a:lnL w="3912" cap="flat" cmpd="sng" algn="ctr">
                      <a:solidFill>
                        <a:srgbClr val="D9D9D9"/>
                      </a:solidFill>
                      <a:prstDash val="solid"/>
                      <a:round/>
                      <a:headEnd type="none" w="med" len="med"/>
                      <a:tailEnd type="none" w="med" len="med"/>
                    </a:lnL>
                    <a:lnR w="3912" cap="flat" cmpd="sng" algn="ctr">
                      <a:solidFill>
                        <a:srgbClr val="D9D9D9"/>
                      </a:solidFill>
                      <a:prstDash val="solid"/>
                      <a:round/>
                      <a:headEnd type="none" w="med" len="med"/>
                      <a:tailEnd type="none" w="med" len="med"/>
                    </a:lnR>
                    <a:lnT w="3912" cap="flat" cmpd="sng" algn="ctr">
                      <a:solidFill>
                        <a:srgbClr val="D9D9D9"/>
                      </a:solidFill>
                      <a:prstDash val="solid"/>
                      <a:round/>
                      <a:headEnd type="none" w="med" len="med"/>
                      <a:tailEnd type="none" w="med" len="med"/>
                    </a:lnT>
                    <a:lnB w="3912" cap="flat" cmpd="sng" algn="ctr">
                      <a:solidFill>
                        <a:srgbClr val="D9D9D9"/>
                      </a:solidFill>
                      <a:prstDash val="solid"/>
                      <a:round/>
                      <a:headEnd type="none" w="med" len="med"/>
                      <a:tailEnd type="none" w="med" len="med"/>
                    </a:lnB>
                    <a:solidFill>
                      <a:srgbClr val="D4A9A6">
                        <a:alpha val="50000"/>
                      </a:srgbClr>
                    </a:solidFill>
                  </a:tcPr>
                </a:tc>
                <a:tc>
                  <a:txBody>
                    <a:bodyPr/>
                    <a:lstStyle/>
                    <a:p>
                      <a:pPr algn="l" indent="0" marL="0">
                        <a:lnSpc>
                          <a:spcPts val="2233"/>
                        </a:lnSpc>
                        <a:buNone/>
                      </a:pPr>
                      <a:r>
                        <a:rPr lang="en-US" sz="1786" dirty="0">
                          <a:solidFill>
                            <a:srgbClr val="000000"/>
                          </a:solidFill>
                          <a:latin typeface="思源宋体-Regular" pitchFamily="34" charset="0"/>
                          <a:ea typeface="思源宋体-Regular" pitchFamily="34" charset="-122"/>
                          <a:cs typeface="思源宋体-Regular" pitchFamily="34" charset="-120"/>
                        </a:rPr>
                        <a:t>15–20+ per day (high fragmentation)</a:t>
                      </a:r>
                      <a:endParaRPr lang="en-US" sz="1200" dirty="0"/>
                    </a:p>
                  </a:txBody>
                  <a:tcPr marL="226822" marR="226822" marT="136093" marB="136093" anchor="ctr">
                    <a:lnL w="3912" cap="flat" cmpd="sng" algn="ctr">
                      <a:solidFill>
                        <a:srgbClr val="D9D9D9"/>
                      </a:solidFill>
                      <a:prstDash val="solid"/>
                      <a:round/>
                      <a:headEnd type="none" w="med" len="med"/>
                      <a:tailEnd type="none" w="med" len="med"/>
                    </a:lnL>
                    <a:lnR w="3912" cap="flat" cmpd="sng" algn="ctr">
                      <a:solidFill>
                        <a:srgbClr val="D9D9D9"/>
                      </a:solidFill>
                      <a:prstDash val="solid"/>
                      <a:round/>
                      <a:headEnd type="none" w="med" len="med"/>
                      <a:tailEnd type="none" w="med" len="med"/>
                    </a:lnR>
                    <a:lnT w="3912" cap="flat" cmpd="sng" algn="ctr">
                      <a:solidFill>
                        <a:srgbClr val="D9D9D9"/>
                      </a:solidFill>
                      <a:prstDash val="solid"/>
                      <a:round/>
                      <a:headEnd type="none" w="med" len="med"/>
                      <a:tailEnd type="none" w="med" len="med"/>
                    </a:lnT>
                    <a:lnB w="3912" cap="flat" cmpd="sng" algn="ctr">
                      <a:solidFill>
                        <a:srgbClr val="D9D9D9"/>
                      </a:solidFill>
                      <a:prstDash val="solid"/>
                      <a:round/>
                      <a:headEnd type="none" w="med" len="med"/>
                      <a:tailEnd type="none" w="med" len="med"/>
                    </a:lnB>
                    <a:solidFill>
                      <a:srgbClr val="D4A9A6">
                        <a:alpha val="50000"/>
                      </a:srgbClr>
                    </a:solidFill>
                  </a:tcPr>
                </a:tc>
                <a:tc>
                  <a:txBody>
                    <a:bodyPr/>
                    <a:lstStyle/>
                    <a:p>
                      <a:pPr algn="l" indent="0" marL="0">
                        <a:lnSpc>
                          <a:spcPts val="2233"/>
                        </a:lnSpc>
                        <a:buNone/>
                      </a:pPr>
                      <a:r>
                        <a:rPr lang="en-US" sz="1786" dirty="0">
                          <a:solidFill>
                            <a:srgbClr val="000000"/>
                          </a:solidFill>
                          <a:latin typeface="思源宋体-Regular" pitchFamily="34" charset="0"/>
                          <a:ea typeface="思源宋体-Regular" pitchFamily="34" charset="-122"/>
                          <a:cs typeface="思源宋体-Regular" pitchFamily="34" charset="-120"/>
                        </a:rPr>
                        <a:t>4–6 per day (batched tasks)</a:t>
                      </a:r>
                      <a:endParaRPr lang="en-US" sz="1200" dirty="0"/>
                    </a:p>
                  </a:txBody>
                  <a:tcPr marL="226822" marR="226822" marT="136093" marB="136093" anchor="ctr">
                    <a:lnL w="3912" cap="flat" cmpd="sng" algn="ctr">
                      <a:solidFill>
                        <a:srgbClr val="D9D9D9"/>
                      </a:solidFill>
                      <a:prstDash val="solid"/>
                      <a:round/>
                      <a:headEnd type="none" w="med" len="med"/>
                      <a:tailEnd type="none" w="med" len="med"/>
                    </a:lnL>
                    <a:lnR w="3912" cap="flat" cmpd="sng" algn="ctr">
                      <a:solidFill>
                        <a:srgbClr val="D9D9D9"/>
                      </a:solidFill>
                      <a:prstDash val="solid"/>
                      <a:round/>
                      <a:headEnd type="none" w="med" len="med"/>
                      <a:tailEnd type="none" w="med" len="med"/>
                    </a:lnR>
                    <a:lnT w="3912" cap="flat" cmpd="sng" algn="ctr">
                      <a:solidFill>
                        <a:srgbClr val="D9D9D9"/>
                      </a:solidFill>
                      <a:prstDash val="solid"/>
                      <a:round/>
                      <a:headEnd type="none" w="med" len="med"/>
                      <a:tailEnd type="none" w="med" len="med"/>
                    </a:lnT>
                    <a:lnB w="3912" cap="flat" cmpd="sng" algn="ctr">
                      <a:solidFill>
                        <a:srgbClr val="D9D9D9"/>
                      </a:solidFill>
                      <a:prstDash val="solid"/>
                      <a:round/>
                      <a:headEnd type="none" w="med" len="med"/>
                      <a:tailEnd type="none" w="med" len="med"/>
                    </a:lnB>
                    <a:solidFill>
                      <a:srgbClr val="D4A9A6">
                        <a:alpha val="50000"/>
                      </a:srgbClr>
                    </a:solidFill>
                  </a:tcPr>
                </a:tc>
              </a:tr>
              <a:tr h="652471">
                <a:tc>
                  <a:txBody>
                    <a:bodyPr/>
                    <a:lstStyle/>
                    <a:p>
                      <a:pPr algn="l" indent="0" marL="0">
                        <a:lnSpc>
                          <a:spcPts val="2233"/>
                        </a:lnSpc>
                        <a:buNone/>
                      </a:pPr>
                      <a:r>
                        <a:rPr lang="en-US" sz="1786" dirty="0">
                          <a:solidFill>
                            <a:srgbClr val="000000"/>
                          </a:solidFill>
                          <a:latin typeface="思源宋体-Regular" pitchFamily="34" charset="0"/>
                          <a:ea typeface="思源宋体-Regular" pitchFamily="34" charset="-122"/>
                          <a:cs typeface="思源宋体-Regular" pitchFamily="34" charset="-120"/>
                        </a:rPr>
                        <a:t>Deep Work Hours</a:t>
                      </a:r>
                      <a:endParaRPr lang="en-US" sz="1200" dirty="0"/>
                    </a:p>
                  </a:txBody>
                  <a:tcPr marL="226822" marR="226822" marT="136093" marB="136093" anchor="ctr">
                    <a:lnL w="3912" cap="flat" cmpd="sng" algn="ctr">
                      <a:solidFill>
                        <a:srgbClr val="D9D9D9"/>
                      </a:solidFill>
                      <a:prstDash val="solid"/>
                      <a:round/>
                      <a:headEnd type="none" w="med" len="med"/>
                      <a:tailEnd type="none" w="med" len="med"/>
                    </a:lnL>
                    <a:lnR w="3912" cap="flat" cmpd="sng" algn="ctr">
                      <a:solidFill>
                        <a:srgbClr val="D9D9D9"/>
                      </a:solidFill>
                      <a:prstDash val="solid"/>
                      <a:round/>
                      <a:headEnd type="none" w="med" len="med"/>
                      <a:tailEnd type="none" w="med" len="med"/>
                    </a:lnR>
                    <a:lnT w="3912" cap="flat" cmpd="sng" algn="ctr">
                      <a:solidFill>
                        <a:srgbClr val="D9D9D9"/>
                      </a:solidFill>
                      <a:prstDash val="solid"/>
                      <a:round/>
                      <a:headEnd type="none" w="med" len="med"/>
                      <a:tailEnd type="none" w="med" len="med"/>
                    </a:lnT>
                    <a:lnB w="3912" cap="flat" cmpd="sng" algn="ctr">
                      <a:solidFill>
                        <a:srgbClr val="D9D9D9"/>
                      </a:solidFill>
                      <a:prstDash val="solid"/>
                      <a:round/>
                      <a:headEnd type="none" w="med" len="med"/>
                      <a:tailEnd type="none" w="med" len="med"/>
                    </a:lnB>
                    <a:solidFill>
                      <a:srgbClr val="D4A9A6">
                        <a:alpha val="50000"/>
                      </a:srgbClr>
                    </a:solidFill>
                  </a:tcPr>
                </a:tc>
                <a:tc>
                  <a:txBody>
                    <a:bodyPr/>
                    <a:lstStyle/>
                    <a:p>
                      <a:pPr algn="l" indent="0" marL="0">
                        <a:lnSpc>
                          <a:spcPts val="2233"/>
                        </a:lnSpc>
                        <a:buNone/>
                      </a:pPr>
                      <a:r>
                        <a:rPr lang="en-US" sz="1786" dirty="0">
                          <a:solidFill>
                            <a:srgbClr val="000000"/>
                          </a:solidFill>
                          <a:latin typeface="思源宋体-Regular" pitchFamily="34" charset="0"/>
                          <a:ea typeface="思源宋体-Regular" pitchFamily="34" charset="-122"/>
                          <a:cs typeface="思源宋体-Regular" pitchFamily="34" charset="-120"/>
                        </a:rPr>
                        <a:t>&lt; 2 hours daily</a:t>
                      </a:r>
                      <a:endParaRPr lang="en-US" sz="1200" dirty="0"/>
                    </a:p>
                  </a:txBody>
                  <a:tcPr marL="226822" marR="226822" marT="136093" marB="136093" anchor="ctr">
                    <a:lnL w="3912" cap="flat" cmpd="sng" algn="ctr">
                      <a:solidFill>
                        <a:srgbClr val="D9D9D9"/>
                      </a:solidFill>
                      <a:prstDash val="solid"/>
                      <a:round/>
                      <a:headEnd type="none" w="med" len="med"/>
                      <a:tailEnd type="none" w="med" len="med"/>
                    </a:lnL>
                    <a:lnR w="3912" cap="flat" cmpd="sng" algn="ctr">
                      <a:solidFill>
                        <a:srgbClr val="D9D9D9"/>
                      </a:solidFill>
                      <a:prstDash val="solid"/>
                      <a:round/>
                      <a:headEnd type="none" w="med" len="med"/>
                      <a:tailEnd type="none" w="med" len="med"/>
                    </a:lnR>
                    <a:lnT w="3912" cap="flat" cmpd="sng" algn="ctr">
                      <a:solidFill>
                        <a:srgbClr val="D9D9D9"/>
                      </a:solidFill>
                      <a:prstDash val="solid"/>
                      <a:round/>
                      <a:headEnd type="none" w="med" len="med"/>
                      <a:tailEnd type="none" w="med" len="med"/>
                    </a:lnT>
                    <a:lnB w="3912" cap="flat" cmpd="sng" algn="ctr">
                      <a:solidFill>
                        <a:srgbClr val="D9D9D9"/>
                      </a:solidFill>
                      <a:prstDash val="solid"/>
                      <a:round/>
                      <a:headEnd type="none" w="med" len="med"/>
                      <a:tailEnd type="none" w="med" len="med"/>
                    </a:lnB>
                    <a:solidFill>
                      <a:srgbClr val="D4A9A6">
                        <a:alpha val="50000"/>
                      </a:srgbClr>
                    </a:solidFill>
                  </a:tcPr>
                </a:tc>
                <a:tc>
                  <a:txBody>
                    <a:bodyPr/>
                    <a:lstStyle/>
                    <a:p>
                      <a:pPr algn="l" indent="0" marL="0">
                        <a:lnSpc>
                          <a:spcPts val="2233"/>
                        </a:lnSpc>
                        <a:buNone/>
                      </a:pPr>
                      <a:r>
                        <a:rPr lang="en-US" sz="1786" dirty="0">
                          <a:solidFill>
                            <a:srgbClr val="000000"/>
                          </a:solidFill>
                          <a:latin typeface="思源宋体-Regular" pitchFamily="34" charset="0"/>
                          <a:ea typeface="思源宋体-Regular" pitchFamily="34" charset="-122"/>
                          <a:cs typeface="思源宋体-Regular" pitchFamily="34" charset="-120"/>
                        </a:rPr>
                        <a:t>4+ hours daily</a:t>
                      </a:r>
                      <a:endParaRPr lang="en-US" sz="1200" dirty="0"/>
                    </a:p>
                  </a:txBody>
                  <a:tcPr marL="226822" marR="226822" marT="136093" marB="136093" anchor="ctr">
                    <a:lnL w="3912" cap="flat" cmpd="sng" algn="ctr">
                      <a:solidFill>
                        <a:srgbClr val="D9D9D9"/>
                      </a:solidFill>
                      <a:prstDash val="solid"/>
                      <a:round/>
                      <a:headEnd type="none" w="med" len="med"/>
                      <a:tailEnd type="none" w="med" len="med"/>
                    </a:lnL>
                    <a:lnR w="3912" cap="flat" cmpd="sng" algn="ctr">
                      <a:solidFill>
                        <a:srgbClr val="D9D9D9"/>
                      </a:solidFill>
                      <a:prstDash val="solid"/>
                      <a:round/>
                      <a:headEnd type="none" w="med" len="med"/>
                      <a:tailEnd type="none" w="med" len="med"/>
                    </a:lnR>
                    <a:lnT w="3912" cap="flat" cmpd="sng" algn="ctr">
                      <a:solidFill>
                        <a:srgbClr val="D9D9D9"/>
                      </a:solidFill>
                      <a:prstDash val="solid"/>
                      <a:round/>
                      <a:headEnd type="none" w="med" len="med"/>
                      <a:tailEnd type="none" w="med" len="med"/>
                    </a:lnT>
                    <a:lnB w="3912" cap="flat" cmpd="sng" algn="ctr">
                      <a:solidFill>
                        <a:srgbClr val="D9D9D9"/>
                      </a:solidFill>
                      <a:prstDash val="solid"/>
                      <a:round/>
                      <a:headEnd type="none" w="med" len="med"/>
                      <a:tailEnd type="none" w="med" len="med"/>
                    </a:lnB>
                    <a:solidFill>
                      <a:srgbClr val="D4A9A6">
                        <a:alpha val="50000"/>
                      </a:srgbClr>
                    </a:solidFill>
                  </a:tcPr>
                </a:tc>
              </a:tr>
              <a:tr h="991254">
                <a:tc>
                  <a:txBody>
                    <a:bodyPr/>
                    <a:lstStyle/>
                    <a:p>
                      <a:pPr algn="l" indent="0" marL="0">
                        <a:lnSpc>
                          <a:spcPts val="2233"/>
                        </a:lnSpc>
                        <a:buNone/>
                      </a:pPr>
                      <a:r>
                        <a:rPr lang="en-US" sz="1786" dirty="0">
                          <a:solidFill>
                            <a:srgbClr val="000000"/>
                          </a:solidFill>
                          <a:latin typeface="思源宋体-Regular" pitchFamily="34" charset="0"/>
                          <a:ea typeface="思源宋体-Regular" pitchFamily="34" charset="-122"/>
                          <a:cs typeface="思源宋体-Regular" pitchFamily="34" charset="-120"/>
                        </a:rPr>
                        <a:t>Mean Time to Resolve (MTTR)</a:t>
                      </a:r>
                      <a:endParaRPr lang="en-US" sz="1200" dirty="0"/>
                    </a:p>
                  </a:txBody>
                  <a:tcPr marL="226822" marR="226822" marT="136093" marB="136093" anchor="ctr">
                    <a:lnL w="3912" cap="flat" cmpd="sng" algn="ctr">
                      <a:solidFill>
                        <a:srgbClr val="D9D9D9"/>
                      </a:solidFill>
                      <a:prstDash val="solid"/>
                      <a:round/>
                      <a:headEnd type="none" w="med" len="med"/>
                      <a:tailEnd type="none" w="med" len="med"/>
                    </a:lnL>
                    <a:lnR w="3912" cap="flat" cmpd="sng" algn="ctr">
                      <a:solidFill>
                        <a:srgbClr val="D9D9D9"/>
                      </a:solidFill>
                      <a:prstDash val="solid"/>
                      <a:round/>
                      <a:headEnd type="none" w="med" len="med"/>
                      <a:tailEnd type="none" w="med" len="med"/>
                    </a:lnR>
                    <a:lnT w="3912" cap="flat" cmpd="sng" algn="ctr">
                      <a:solidFill>
                        <a:srgbClr val="D9D9D9"/>
                      </a:solidFill>
                      <a:prstDash val="solid"/>
                      <a:round/>
                      <a:headEnd type="none" w="med" len="med"/>
                      <a:tailEnd type="none" w="med" len="med"/>
                    </a:lnT>
                    <a:lnB w="3912" cap="flat" cmpd="sng" algn="ctr">
                      <a:solidFill>
                        <a:srgbClr val="D9D9D9"/>
                      </a:solidFill>
                      <a:prstDash val="solid"/>
                      <a:round/>
                      <a:headEnd type="none" w="med" len="med"/>
                      <a:tailEnd type="none" w="med" len="med"/>
                    </a:lnB>
                    <a:solidFill>
                      <a:srgbClr val="D4A9A6">
                        <a:alpha val="50000"/>
                      </a:srgbClr>
                    </a:solidFill>
                  </a:tcPr>
                </a:tc>
                <a:tc>
                  <a:txBody>
                    <a:bodyPr/>
                    <a:lstStyle/>
                    <a:p>
                      <a:pPr algn="l" indent="0" marL="0">
                        <a:lnSpc>
                          <a:spcPts val="2233"/>
                        </a:lnSpc>
                        <a:buNone/>
                      </a:pPr>
                      <a:r>
                        <a:rPr lang="en-US" sz="1786" dirty="0">
                          <a:solidFill>
                            <a:srgbClr val="000000"/>
                          </a:solidFill>
                          <a:latin typeface="思源宋体-Regular" pitchFamily="34" charset="0"/>
                          <a:ea typeface="思源宋体-Regular" pitchFamily="34" charset="-122"/>
                          <a:cs typeface="思源宋体-Regular" pitchFamily="34" charset="-120"/>
                        </a:rPr>
                        <a:t>High (due to scattered documentation)</a:t>
                      </a:r>
                      <a:endParaRPr lang="en-US" sz="1200" dirty="0"/>
                    </a:p>
                  </a:txBody>
                  <a:tcPr marL="226822" marR="226822" marT="136093" marB="136093" anchor="ctr">
                    <a:lnL w="3912" cap="flat" cmpd="sng" algn="ctr">
                      <a:solidFill>
                        <a:srgbClr val="D9D9D9"/>
                      </a:solidFill>
                      <a:prstDash val="solid"/>
                      <a:round/>
                      <a:headEnd type="none" w="med" len="med"/>
                      <a:tailEnd type="none" w="med" len="med"/>
                    </a:lnL>
                    <a:lnR w="3912" cap="flat" cmpd="sng" algn="ctr">
                      <a:solidFill>
                        <a:srgbClr val="D9D9D9"/>
                      </a:solidFill>
                      <a:prstDash val="solid"/>
                      <a:round/>
                      <a:headEnd type="none" w="med" len="med"/>
                      <a:tailEnd type="none" w="med" len="med"/>
                    </a:lnR>
                    <a:lnT w="3912" cap="flat" cmpd="sng" algn="ctr">
                      <a:solidFill>
                        <a:srgbClr val="D9D9D9"/>
                      </a:solidFill>
                      <a:prstDash val="solid"/>
                      <a:round/>
                      <a:headEnd type="none" w="med" len="med"/>
                      <a:tailEnd type="none" w="med" len="med"/>
                    </a:lnT>
                    <a:lnB w="3912" cap="flat" cmpd="sng" algn="ctr">
                      <a:solidFill>
                        <a:srgbClr val="D9D9D9"/>
                      </a:solidFill>
                      <a:prstDash val="solid"/>
                      <a:round/>
                      <a:headEnd type="none" w="med" len="med"/>
                      <a:tailEnd type="none" w="med" len="med"/>
                    </a:lnB>
                    <a:solidFill>
                      <a:srgbClr val="D4A9A6">
                        <a:alpha val="50000"/>
                      </a:srgbClr>
                    </a:solidFill>
                  </a:tcPr>
                </a:tc>
                <a:tc>
                  <a:txBody>
                    <a:bodyPr/>
                    <a:lstStyle/>
                    <a:p>
                      <a:pPr algn="l" indent="0" marL="0">
                        <a:lnSpc>
                          <a:spcPts val="2233"/>
                        </a:lnSpc>
                        <a:buNone/>
                      </a:pPr>
                      <a:r>
                        <a:rPr lang="en-US" sz="1786" dirty="0">
                          <a:solidFill>
                            <a:srgbClr val="000000"/>
                          </a:solidFill>
                          <a:latin typeface="思源宋体-Regular" pitchFamily="34" charset="0"/>
                          <a:ea typeface="思源宋体-Regular" pitchFamily="34" charset="-122"/>
                          <a:cs typeface="思源宋体-Regular" pitchFamily="34" charset="-120"/>
                        </a:rPr>
                        <a:t>Low (centralized API knowledge)</a:t>
                      </a:r>
                      <a:endParaRPr lang="en-US" sz="1200" dirty="0"/>
                    </a:p>
                  </a:txBody>
                  <a:tcPr marL="226822" marR="226822" marT="136093" marB="136093" anchor="ctr">
                    <a:lnL w="3912" cap="flat" cmpd="sng" algn="ctr">
                      <a:solidFill>
                        <a:srgbClr val="D9D9D9"/>
                      </a:solidFill>
                      <a:prstDash val="solid"/>
                      <a:round/>
                      <a:headEnd type="none" w="med" len="med"/>
                      <a:tailEnd type="none" w="med" len="med"/>
                    </a:lnL>
                    <a:lnR w="3912" cap="flat" cmpd="sng" algn="ctr">
                      <a:solidFill>
                        <a:srgbClr val="D9D9D9"/>
                      </a:solidFill>
                      <a:prstDash val="solid"/>
                      <a:round/>
                      <a:headEnd type="none" w="med" len="med"/>
                      <a:tailEnd type="none" w="med" len="med"/>
                    </a:lnR>
                    <a:lnT w="3912" cap="flat" cmpd="sng" algn="ctr">
                      <a:solidFill>
                        <a:srgbClr val="D9D9D9"/>
                      </a:solidFill>
                      <a:prstDash val="solid"/>
                      <a:round/>
                      <a:headEnd type="none" w="med" len="med"/>
                      <a:tailEnd type="none" w="med" len="med"/>
                    </a:lnT>
                    <a:lnB w="3912" cap="flat" cmpd="sng" algn="ctr">
                      <a:solidFill>
                        <a:srgbClr val="D9D9D9"/>
                      </a:solidFill>
                      <a:prstDash val="solid"/>
                      <a:round/>
                      <a:headEnd type="none" w="med" len="med"/>
                      <a:tailEnd type="none" w="med" len="med"/>
                    </a:lnB>
                    <a:solidFill>
                      <a:srgbClr val="D4A9A6">
                        <a:alpha val="50000"/>
                      </a:srgbClr>
                    </a:solidFill>
                  </a:tcPr>
                </a:tc>
              </a:tr>
              <a:tr h="652471">
                <a:tc>
                  <a:txBody>
                    <a:bodyPr/>
                    <a:lstStyle/>
                    <a:p>
                      <a:pPr algn="l" indent="0" marL="0">
                        <a:lnSpc>
                          <a:spcPts val="2233"/>
                        </a:lnSpc>
                        <a:buNone/>
                      </a:pPr>
                      <a:r>
                        <a:rPr lang="en-US" sz="1786" dirty="0">
                          <a:solidFill>
                            <a:srgbClr val="000000"/>
                          </a:solidFill>
                          <a:latin typeface="思源宋体-Regular" pitchFamily="34" charset="0"/>
                          <a:ea typeface="思源宋体-Regular" pitchFamily="34" charset="-122"/>
                          <a:cs typeface="思源宋体-Regular" pitchFamily="34" charset="-120"/>
                        </a:rPr>
                        <a:t>Jira Ticket Velocity</a:t>
                      </a:r>
                      <a:endParaRPr lang="en-US" sz="1200" dirty="0"/>
                    </a:p>
                  </a:txBody>
                  <a:tcPr marL="226822" marR="226822" marT="136093" marB="136093" anchor="ctr">
                    <a:lnL w="3912" cap="flat" cmpd="sng" algn="ctr">
                      <a:solidFill>
                        <a:srgbClr val="D9D9D9"/>
                      </a:solidFill>
                      <a:prstDash val="solid"/>
                      <a:round/>
                      <a:headEnd type="none" w="med" len="med"/>
                      <a:tailEnd type="none" w="med" len="med"/>
                    </a:lnL>
                    <a:lnR w="3912" cap="flat" cmpd="sng" algn="ctr">
                      <a:solidFill>
                        <a:srgbClr val="D9D9D9"/>
                      </a:solidFill>
                      <a:prstDash val="solid"/>
                      <a:round/>
                      <a:headEnd type="none" w="med" len="med"/>
                      <a:tailEnd type="none" w="med" len="med"/>
                    </a:lnR>
                    <a:lnT w="3912" cap="flat" cmpd="sng" algn="ctr">
                      <a:solidFill>
                        <a:srgbClr val="D9D9D9"/>
                      </a:solidFill>
                      <a:prstDash val="solid"/>
                      <a:round/>
                      <a:headEnd type="none" w="med" len="med"/>
                      <a:tailEnd type="none" w="med" len="med"/>
                    </a:lnT>
                    <a:lnB w="3912" cap="flat" cmpd="sng" algn="ctr">
                      <a:solidFill>
                        <a:srgbClr val="D9D9D9"/>
                      </a:solidFill>
                      <a:prstDash val="solid"/>
                      <a:round/>
                      <a:headEnd type="none" w="med" len="med"/>
                      <a:tailEnd type="none" w="med" len="med"/>
                    </a:lnB>
                    <a:solidFill>
                      <a:srgbClr val="D4A9A6">
                        <a:alpha val="50000"/>
                      </a:srgbClr>
                    </a:solidFill>
                  </a:tcPr>
                </a:tc>
                <a:tc>
                  <a:txBody>
                    <a:bodyPr/>
                    <a:lstStyle/>
                    <a:p>
                      <a:pPr algn="l" indent="0" marL="0">
                        <a:lnSpc>
                          <a:spcPts val="2233"/>
                        </a:lnSpc>
                        <a:buNone/>
                      </a:pPr>
                      <a:r>
                        <a:rPr lang="en-US" sz="1786" dirty="0">
                          <a:solidFill>
                            <a:srgbClr val="000000"/>
                          </a:solidFill>
                          <a:latin typeface="思源宋体-Regular" pitchFamily="34" charset="0"/>
                          <a:ea typeface="思源宋体-Regular" pitchFamily="34" charset="-122"/>
                          <a:cs typeface="思源宋体-Regular" pitchFamily="34" charset="-120"/>
                        </a:rPr>
                        <a:t>Stagnant / Backlogged</a:t>
                      </a:r>
                      <a:endParaRPr lang="en-US" sz="1200" dirty="0"/>
                    </a:p>
                  </a:txBody>
                  <a:tcPr marL="226822" marR="226822" marT="136093" marB="136093" anchor="ctr">
                    <a:lnL w="3912" cap="flat" cmpd="sng" algn="ctr">
                      <a:solidFill>
                        <a:srgbClr val="D9D9D9"/>
                      </a:solidFill>
                      <a:prstDash val="solid"/>
                      <a:round/>
                      <a:headEnd type="none" w="med" len="med"/>
                      <a:tailEnd type="none" w="med" len="med"/>
                    </a:lnL>
                    <a:lnR w="3912" cap="flat" cmpd="sng" algn="ctr">
                      <a:solidFill>
                        <a:srgbClr val="D9D9D9"/>
                      </a:solidFill>
                      <a:prstDash val="solid"/>
                      <a:round/>
                      <a:headEnd type="none" w="med" len="med"/>
                      <a:tailEnd type="none" w="med" len="med"/>
                    </a:lnR>
                    <a:lnT w="3912" cap="flat" cmpd="sng" algn="ctr">
                      <a:solidFill>
                        <a:srgbClr val="D9D9D9"/>
                      </a:solidFill>
                      <a:prstDash val="solid"/>
                      <a:round/>
                      <a:headEnd type="none" w="med" len="med"/>
                      <a:tailEnd type="none" w="med" len="med"/>
                    </a:lnT>
                    <a:lnB w="3912" cap="flat" cmpd="sng" algn="ctr">
                      <a:solidFill>
                        <a:srgbClr val="D9D9D9"/>
                      </a:solidFill>
                      <a:prstDash val="solid"/>
                      <a:round/>
                      <a:headEnd type="none" w="med" len="med"/>
                      <a:tailEnd type="none" w="med" len="med"/>
                    </a:lnB>
                    <a:solidFill>
                      <a:srgbClr val="D4A9A6">
                        <a:alpha val="50000"/>
                      </a:srgbClr>
                    </a:solidFill>
                  </a:tcPr>
                </a:tc>
                <a:tc>
                  <a:txBody>
                    <a:bodyPr/>
                    <a:lstStyle/>
                    <a:p>
                      <a:pPr algn="l" indent="0" marL="0">
                        <a:lnSpc>
                          <a:spcPts val="2233"/>
                        </a:lnSpc>
                        <a:buNone/>
                      </a:pPr>
                      <a:r>
                        <a:rPr lang="en-US" sz="1786" dirty="0">
                          <a:solidFill>
                            <a:srgbClr val="000000"/>
                          </a:solidFill>
                          <a:latin typeface="思源宋体-Regular" pitchFamily="34" charset="0"/>
                          <a:ea typeface="思源宋体-Regular" pitchFamily="34" charset="-122"/>
                          <a:cs typeface="思源宋体-Regular" pitchFamily="34" charset="-120"/>
                        </a:rPr>
                        <a:t>20–30% increase in throughput</a:t>
                      </a:r>
                      <a:endParaRPr lang="en-US" sz="1200" dirty="0"/>
                    </a:p>
                  </a:txBody>
                  <a:tcPr marL="226822" marR="226822" marT="136093" marB="136093" anchor="ctr">
                    <a:lnL w="3912" cap="flat" cmpd="sng" algn="ctr">
                      <a:solidFill>
                        <a:srgbClr val="D9D9D9"/>
                      </a:solidFill>
                      <a:prstDash val="solid"/>
                      <a:round/>
                      <a:headEnd type="none" w="med" len="med"/>
                      <a:tailEnd type="none" w="med" len="med"/>
                    </a:lnL>
                    <a:lnR w="3912" cap="flat" cmpd="sng" algn="ctr">
                      <a:solidFill>
                        <a:srgbClr val="D9D9D9"/>
                      </a:solidFill>
                      <a:prstDash val="solid"/>
                      <a:round/>
                      <a:headEnd type="none" w="med" len="med"/>
                      <a:tailEnd type="none" w="med" len="med"/>
                    </a:lnR>
                    <a:lnT w="3912" cap="flat" cmpd="sng" algn="ctr">
                      <a:solidFill>
                        <a:srgbClr val="D9D9D9"/>
                      </a:solidFill>
                      <a:prstDash val="solid"/>
                      <a:round/>
                      <a:headEnd type="none" w="med" len="med"/>
                      <a:tailEnd type="none" w="med" len="med"/>
                    </a:lnT>
                    <a:lnB w="3912" cap="flat" cmpd="sng" algn="ctr">
                      <a:solidFill>
                        <a:srgbClr val="D9D9D9"/>
                      </a:solidFill>
                      <a:prstDash val="solid"/>
                      <a:round/>
                      <a:headEnd type="none" w="med" len="med"/>
                      <a:tailEnd type="none" w="med" len="med"/>
                    </a:lnB>
                    <a:solidFill>
                      <a:srgbClr val="D4A9A6">
                        <a:alpha val="50000"/>
                      </a:srgbClr>
                    </a:solidFill>
                  </a:tcPr>
                </a:tc>
              </a:tr>
            </a:tbl>
          </a:graphicData>
        </a:graphic>
      </p:graphicFrame>
      <p:sp>
        <p:nvSpPr>
          <p:cNvPr id="4" name="Text 0"/>
          <p:cNvSpPr/>
          <p:nvPr/>
        </p:nvSpPr>
        <p:spPr>
          <a:xfrm>
            <a:off x="793826" y="1733321"/>
            <a:ext cx="13042748" cy="566991"/>
          </a:xfrm>
          <a:prstGeom prst="rect">
            <a:avLst/>
          </a:prstGeom>
          <a:noFill/>
          <a:ln/>
        </p:spPr>
        <p:txBody>
          <a:bodyPr wrap="none" lIns="0" tIns="0" rIns="0" bIns="0" rtlCol="0" anchor="ctr"/>
          <a:lstStyle/>
          <a:p>
            <a:pPr algn="l" indent="0" marL="0">
              <a:lnSpc>
                <a:spcPts val="4465"/>
              </a:lnSpc>
              <a:buNone/>
            </a:pPr>
            <a:r>
              <a:rPr lang="en-US" sz="3572" dirty="0">
                <a:solidFill>
                  <a:srgbClr val="000000"/>
                </a:solidFill>
                <a:latin typeface="思源宋体-Heavy" pitchFamily="34" charset="0"/>
                <a:ea typeface="思源宋体-Heavy" pitchFamily="34" charset="-122"/>
                <a:cs typeface="思源宋体-Heavy" pitchFamily="34" charset="-120"/>
              </a:rPr>
              <a:t>Key Performance Metrics</a:t>
            </a:r>
            <a:endParaRPr lang="en-US" sz="3572"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name="Slide 3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31168"/>
          </a:xfrm>
          <a:prstGeom prst="rect">
            <a:avLst/>
          </a:prstGeom>
        </p:spPr>
      </p:pic>
      <p:pic>
        <p:nvPicPr>
          <p:cNvPr id="3" name="Image 1" descr="preencoded.png">    </p:cNvPr>
          <p:cNvPicPr>
            <a:picLocks noChangeAspect="1"/>
          </p:cNvPicPr>
          <p:nvPr/>
        </p:nvPicPr>
        <p:blipFill>
          <a:blip r:embed="rId2"/>
          <a:stretch>
            <a:fillRect/>
          </a:stretch>
        </p:blipFill>
        <p:spPr>
          <a:xfrm>
            <a:off x="0" y="0"/>
            <a:ext cx="14630400" cy="2621050"/>
          </a:xfrm>
          <a:prstGeom prst="rect">
            <a:avLst/>
          </a:prstGeom>
        </p:spPr>
      </p:pic>
      <p:sp>
        <p:nvSpPr>
          <p:cNvPr id="4" name="Text 0"/>
          <p:cNvSpPr/>
          <p:nvPr/>
        </p:nvSpPr>
        <p:spPr>
          <a:xfrm>
            <a:off x="793826" y="4661401"/>
            <a:ext cx="13042748" cy="978314"/>
          </a:xfrm>
          <a:prstGeom prst="rect">
            <a:avLst/>
          </a:prstGeom>
          <a:noFill/>
          <a:ln/>
        </p:spPr>
        <p:txBody>
          <a:bodyPr wrap="none" lIns="0" tIns="0" rIns="0" bIns="0" rtlCol="0" anchor="ctr"/>
          <a:lstStyle/>
          <a:p>
            <a:pPr algn="ctr" indent="0" marL="0">
              <a:lnSpc>
                <a:spcPts val="7702"/>
              </a:lnSpc>
              <a:buNone/>
            </a:pPr>
            <a:r>
              <a:rPr lang="en-US" sz="6162" dirty="0">
                <a:solidFill>
                  <a:srgbClr val="000000"/>
                </a:solidFill>
                <a:latin typeface="思源宋体-Heavy" pitchFamily="34" charset="0"/>
                <a:ea typeface="思源宋体-Heavy" pitchFamily="34" charset="-122"/>
                <a:cs typeface="思源宋体-Heavy" pitchFamily="34" charset="-120"/>
              </a:rPr>
              <a:t>Thank You</a:t>
            </a:r>
            <a:endParaRPr lang="en-US" sz="6162"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31168"/>
          </a:xfrm>
          <a:prstGeom prst="rect">
            <a:avLst/>
          </a:prstGeom>
        </p:spPr>
      </p:pic>
      <p:pic>
        <p:nvPicPr>
          <p:cNvPr id="3" name="Image 1" descr="preencoded.png">    </p:cNvPr>
          <p:cNvPicPr>
            <a:picLocks noChangeAspect="1"/>
          </p:cNvPicPr>
          <p:nvPr/>
        </p:nvPicPr>
        <p:blipFill>
          <a:blip r:embed="rId2"/>
          <a:stretch>
            <a:fillRect/>
          </a:stretch>
        </p:blipFill>
        <p:spPr>
          <a:xfrm>
            <a:off x="0" y="0"/>
            <a:ext cx="4974305" cy="8231168"/>
          </a:xfrm>
          <a:prstGeom prst="rect">
            <a:avLst/>
          </a:prstGeom>
        </p:spPr>
      </p:pic>
      <p:sp>
        <p:nvSpPr>
          <p:cNvPr id="4" name="Text 0"/>
          <p:cNvSpPr/>
          <p:nvPr/>
        </p:nvSpPr>
        <p:spPr>
          <a:xfrm>
            <a:off x="5768131" y="1110847"/>
            <a:ext cx="8068247" cy="1417477"/>
          </a:xfrm>
          <a:prstGeom prst="rect">
            <a:avLst/>
          </a:prstGeom>
          <a:noFill/>
          <a:ln/>
        </p:spPr>
        <p:txBody>
          <a:bodyPr wrap="square" lIns="0" tIns="0" rIns="0" bIns="0" rtlCol="0" anchor="ctr"/>
          <a:lstStyle/>
          <a:p>
            <a:pPr algn="l" indent="0" marL="0">
              <a:lnSpc>
                <a:spcPts val="5581"/>
              </a:lnSpc>
              <a:buNone/>
            </a:pPr>
            <a:r>
              <a:rPr lang="en-US" sz="4465" dirty="0">
                <a:solidFill>
                  <a:srgbClr val="000000"/>
                </a:solidFill>
                <a:latin typeface="思源宋体-Heavy" pitchFamily="34" charset="0"/>
                <a:ea typeface="思源宋体-Heavy" pitchFamily="34" charset="-122"/>
                <a:cs typeface="思源宋体-Heavy" pitchFamily="34" charset="-120"/>
              </a:rPr>
              <a:t>Phase 1: Defining the Problem</a:t>
            </a:r>
            <a:endParaRPr lang="en-US" sz="4465" dirty="0"/>
          </a:p>
        </p:txBody>
      </p:sp>
      <p:sp>
        <p:nvSpPr>
          <p:cNvPr id="5" name="Text 1"/>
          <p:cNvSpPr/>
          <p:nvPr/>
        </p:nvSpPr>
        <p:spPr>
          <a:xfrm>
            <a:off x="5768131" y="2783391"/>
            <a:ext cx="8068247" cy="4081863"/>
          </a:xfrm>
          <a:prstGeom prst="rect">
            <a:avLst/>
          </a:prstGeom>
          <a:noFill/>
          <a:ln/>
        </p:spPr>
        <p:txBody>
          <a:bodyPr wrap="square" lIns="0" tIns="0" rIns="0" bIns="0" rtlCol="0" anchor="ctr"/>
          <a:lstStyle/>
          <a:p>
            <a:pPr algn="l" indent="0" marL="0">
              <a:lnSpc>
                <a:spcPts val="2233"/>
              </a:lnSpc>
              <a:buNone/>
            </a:pPr>
            <a:r>
              <a:rPr lang="en-US" sz="1786" dirty="0">
                <a:solidFill>
                  <a:srgbClr val="000000"/>
                </a:solidFill>
                <a:latin typeface="思源宋体-Regular" pitchFamily="34" charset="0"/>
                <a:ea typeface="思源宋体-Regular" pitchFamily="34" charset="-122"/>
                <a:cs typeface="思源宋体-Regular" pitchFamily="34" charset="-120"/>
              </a:rPr>
              <a:t>The objective is to analyze and solve the Lack of Consistency, defined as the irregularity in behavior and performance that disrupts expected outcomes. Economists used to believe that human beings are fundamentally rational creatures. They based their models on the assumption that – when faced with a trade-off and armed with complete and accurate information – people choose the option that maximizes their well-being. It's unclear if these economists had ever actually met a human being. We procrastinate and eat junk food and don't save for retirement. We miss deadlines and say yes to things we don't have time for and stay in careers that make us miserable. We complain about not having enough time and then fail to use the time we do have wisely. In short, we're kind of bad at making good decisions.</a:t>
            </a:r>
            <a:endParaRPr lang="en-US" sz="1786"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31168"/>
          </a:xfrm>
          <a:prstGeom prst="rect">
            <a:avLst/>
          </a:prstGeom>
        </p:spPr>
      </p:pic>
      <p:pic>
        <p:nvPicPr>
          <p:cNvPr id="3" name="Image 1" descr="preencoded.png">    </p:cNvPr>
          <p:cNvPicPr>
            <a:picLocks noChangeAspect="1"/>
          </p:cNvPicPr>
          <p:nvPr/>
        </p:nvPicPr>
        <p:blipFill>
          <a:blip r:embed="rId2"/>
          <a:stretch>
            <a:fillRect/>
          </a:stretch>
        </p:blipFill>
        <p:spPr>
          <a:xfrm>
            <a:off x="0" y="0"/>
            <a:ext cx="14630400" cy="8231168"/>
          </a:xfrm>
          <a:prstGeom prst="rect">
            <a:avLst/>
          </a:prstGeom>
        </p:spPr>
      </p:pic>
      <p:pic>
        <p:nvPicPr>
          <p:cNvPr id="4" name="Image 2" descr="preencoded.png">    </p:cNvPr>
          <p:cNvPicPr>
            <a:picLocks noChangeAspect="1"/>
          </p:cNvPicPr>
          <p:nvPr/>
        </p:nvPicPr>
        <p:blipFill>
          <a:blip r:embed="rId3"/>
          <a:stretch>
            <a:fillRect/>
          </a:stretch>
        </p:blipFill>
        <p:spPr>
          <a:xfrm>
            <a:off x="793826" y="7005237"/>
            <a:ext cx="13042748" cy="28232"/>
          </a:xfrm>
          <a:prstGeom prst="rect">
            <a:avLst/>
          </a:prstGeom>
        </p:spPr>
      </p:pic>
      <p:sp>
        <p:nvSpPr>
          <p:cNvPr id="5" name="Text 0"/>
          <p:cNvSpPr/>
          <p:nvPr/>
        </p:nvSpPr>
        <p:spPr>
          <a:xfrm>
            <a:off x="806374" y="1181819"/>
            <a:ext cx="7538310" cy="1417673"/>
          </a:xfrm>
          <a:prstGeom prst="rect">
            <a:avLst/>
          </a:prstGeom>
          <a:noFill/>
          <a:ln/>
        </p:spPr>
        <p:txBody>
          <a:bodyPr wrap="none" lIns="0" tIns="0" rIns="0" bIns="0" rtlCol="0" anchor="ctr"/>
          <a:lstStyle/>
          <a:p>
            <a:pPr algn="l" indent="0" marL="0">
              <a:lnSpc>
                <a:spcPts val="11163"/>
              </a:lnSpc>
              <a:buNone/>
            </a:pPr>
            <a:r>
              <a:rPr lang="en-US" sz="8930" dirty="0">
                <a:solidFill>
                  <a:srgbClr val="000000"/>
                </a:solidFill>
                <a:latin typeface="思源宋体-Heavy" pitchFamily="34" charset="0"/>
                <a:ea typeface="思源宋体-Heavy" pitchFamily="34" charset="-122"/>
                <a:cs typeface="思源宋体-Heavy" pitchFamily="34" charset="-120"/>
              </a:rPr>
              <a:t>02</a:t>
            </a:r>
            <a:endParaRPr lang="en-US" sz="8930" dirty="0"/>
          </a:p>
        </p:txBody>
      </p:sp>
      <p:sp>
        <p:nvSpPr>
          <p:cNvPr id="6" name="Text 1"/>
          <p:cNvSpPr/>
          <p:nvPr/>
        </p:nvSpPr>
        <p:spPr>
          <a:xfrm>
            <a:off x="806374" y="2826131"/>
            <a:ext cx="7538310" cy="340155"/>
          </a:xfrm>
          <a:prstGeom prst="rect">
            <a:avLst/>
          </a:prstGeom>
          <a:noFill/>
          <a:ln/>
        </p:spPr>
        <p:txBody>
          <a:bodyPr wrap="none" lIns="0" tIns="0" rIns="0" bIns="0" rtlCol="0" anchor="ctr"/>
          <a:lstStyle/>
          <a:p>
            <a:pPr algn="l" indent="0" marL="0">
              <a:lnSpc>
                <a:spcPts val="2233"/>
              </a:lnSpc>
              <a:buNone/>
            </a:pPr>
            <a:endParaRPr lang="en-US" sz="1786" dirty="0"/>
          </a:p>
        </p:txBody>
      </p:sp>
      <p:sp>
        <p:nvSpPr>
          <p:cNvPr id="7" name="Text 2"/>
          <p:cNvSpPr/>
          <p:nvPr/>
        </p:nvSpPr>
        <p:spPr>
          <a:xfrm>
            <a:off x="793826" y="3660541"/>
            <a:ext cx="13042748" cy="340155"/>
          </a:xfrm>
          <a:prstGeom prst="rect">
            <a:avLst/>
          </a:prstGeom>
          <a:noFill/>
          <a:ln/>
        </p:spPr>
        <p:txBody>
          <a:bodyPr wrap="none" lIns="0" tIns="0" rIns="0" bIns="0" rtlCol="0" anchor="ctr"/>
          <a:lstStyle/>
          <a:p>
            <a:pPr algn="l" indent="0" marL="0">
              <a:lnSpc>
                <a:spcPts val="2233"/>
              </a:lnSpc>
              <a:buNone/>
            </a:pPr>
            <a:endParaRPr lang="en-US" sz="1786" dirty="0"/>
          </a:p>
        </p:txBody>
      </p:sp>
      <p:sp>
        <p:nvSpPr>
          <p:cNvPr id="8" name="Text 3"/>
          <p:cNvSpPr/>
          <p:nvPr/>
        </p:nvSpPr>
        <p:spPr>
          <a:xfrm>
            <a:off x="793826" y="4255763"/>
            <a:ext cx="13042748" cy="340155"/>
          </a:xfrm>
          <a:prstGeom prst="rect">
            <a:avLst/>
          </a:prstGeom>
          <a:noFill/>
          <a:ln/>
        </p:spPr>
        <p:txBody>
          <a:bodyPr wrap="none" lIns="0" tIns="0" rIns="0" bIns="0" rtlCol="0" anchor="ctr"/>
          <a:lstStyle/>
          <a:p>
            <a:pPr algn="l" indent="0" marL="0">
              <a:lnSpc>
                <a:spcPts val="2233"/>
              </a:lnSpc>
              <a:buNone/>
            </a:pPr>
            <a:endParaRPr lang="en-US" sz="1786" dirty="0"/>
          </a:p>
        </p:txBody>
      </p:sp>
      <p:sp>
        <p:nvSpPr>
          <p:cNvPr id="9" name="Text 4"/>
          <p:cNvSpPr/>
          <p:nvPr/>
        </p:nvSpPr>
        <p:spPr>
          <a:xfrm>
            <a:off x="793826" y="4850986"/>
            <a:ext cx="13042748" cy="340155"/>
          </a:xfrm>
          <a:prstGeom prst="rect">
            <a:avLst/>
          </a:prstGeom>
          <a:noFill/>
          <a:ln/>
        </p:spPr>
        <p:txBody>
          <a:bodyPr wrap="none" lIns="0" tIns="0" rIns="0" bIns="0" rtlCol="0" anchor="ctr"/>
          <a:lstStyle/>
          <a:p>
            <a:pPr algn="l" indent="0" marL="0">
              <a:lnSpc>
                <a:spcPts val="2233"/>
              </a:lnSpc>
              <a:buNone/>
            </a:pPr>
            <a:endParaRPr lang="en-US" sz="1786" dirty="0"/>
          </a:p>
        </p:txBody>
      </p:sp>
      <p:sp>
        <p:nvSpPr>
          <p:cNvPr id="10" name="Text 5"/>
          <p:cNvSpPr/>
          <p:nvPr/>
        </p:nvSpPr>
        <p:spPr>
          <a:xfrm>
            <a:off x="793826" y="5446209"/>
            <a:ext cx="13042748" cy="340155"/>
          </a:xfrm>
          <a:prstGeom prst="rect">
            <a:avLst/>
          </a:prstGeom>
          <a:noFill/>
          <a:ln/>
        </p:spPr>
        <p:txBody>
          <a:bodyPr wrap="none" lIns="0" tIns="0" rIns="0" bIns="0" rtlCol="0" anchor="ctr"/>
          <a:lstStyle/>
          <a:p>
            <a:pPr algn="l" indent="0" marL="0">
              <a:lnSpc>
                <a:spcPts val="2233"/>
              </a:lnSpc>
              <a:buNone/>
            </a:pPr>
            <a:endParaRPr lang="en-US" sz="1786" dirty="0"/>
          </a:p>
        </p:txBody>
      </p:sp>
      <p:sp>
        <p:nvSpPr>
          <p:cNvPr id="11" name="Text 6"/>
          <p:cNvSpPr/>
          <p:nvPr/>
        </p:nvSpPr>
        <p:spPr>
          <a:xfrm>
            <a:off x="793826" y="6041431"/>
            <a:ext cx="13042748" cy="708738"/>
          </a:xfrm>
          <a:prstGeom prst="rect">
            <a:avLst/>
          </a:prstGeom>
          <a:noFill/>
          <a:ln/>
        </p:spPr>
        <p:txBody>
          <a:bodyPr wrap="none" lIns="0" tIns="0" rIns="0" bIns="0" rtlCol="0" anchor="ctr"/>
          <a:lstStyle/>
          <a:p>
            <a:pPr algn="l" indent="0" marL="0">
              <a:lnSpc>
                <a:spcPts val="5581"/>
              </a:lnSpc>
              <a:buNone/>
            </a:pPr>
            <a:r>
              <a:rPr lang="en-US" sz="4465" dirty="0">
                <a:solidFill>
                  <a:srgbClr val="000000"/>
                </a:solidFill>
                <a:latin typeface="思源宋体-Heavy" pitchFamily="34" charset="0"/>
                <a:ea typeface="思源宋体-Heavy" pitchFamily="34" charset="-122"/>
                <a:cs typeface="思源宋体-Heavy" pitchFamily="34" charset="-120"/>
              </a:rPr>
              <a:t>Phase 2: The Technical Reality</a:t>
            </a:r>
            <a:endParaRPr lang="en-US" sz="4465" dirty="0"/>
          </a:p>
        </p:txBody>
      </p:sp>
      <p:sp>
        <p:nvSpPr>
          <p:cNvPr id="12" name="Text 7"/>
          <p:cNvSpPr/>
          <p:nvPr/>
        </p:nvSpPr>
        <p:spPr>
          <a:xfrm>
            <a:off x="9024995" y="1181819"/>
            <a:ext cx="4798836" cy="340155"/>
          </a:xfrm>
          <a:prstGeom prst="rect">
            <a:avLst/>
          </a:prstGeom>
          <a:noFill/>
          <a:ln/>
        </p:spPr>
        <p:txBody>
          <a:bodyPr wrap="none" lIns="0" tIns="0" rIns="0" bIns="0" rtlCol="0" anchor="ctr"/>
          <a:lstStyle/>
          <a:p>
            <a:pPr algn="l" indent="0" marL="0">
              <a:lnSpc>
                <a:spcPts val="2233"/>
              </a:lnSpc>
              <a:buNone/>
            </a:pPr>
            <a:endParaRPr lang="en-US" sz="1786"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31168"/>
          </a:xfrm>
          <a:prstGeom prst="rect">
            <a:avLst/>
          </a:prstGeom>
        </p:spPr>
      </p:pic>
      <p:pic>
        <p:nvPicPr>
          <p:cNvPr id="3" name="Image 1" descr="preencoded.png">    </p:cNvPr>
          <p:cNvPicPr>
            <a:picLocks noChangeAspect="1"/>
          </p:cNvPicPr>
          <p:nvPr/>
        </p:nvPicPr>
        <p:blipFill>
          <a:blip r:embed="rId2"/>
          <a:stretch>
            <a:fillRect/>
          </a:stretch>
        </p:blipFill>
        <p:spPr>
          <a:xfrm>
            <a:off x="0" y="0"/>
            <a:ext cx="14630400" cy="2621050"/>
          </a:xfrm>
          <a:prstGeom prst="rect">
            <a:avLst/>
          </a:prstGeom>
        </p:spPr>
      </p:pic>
      <p:sp>
        <p:nvSpPr>
          <p:cNvPr id="4" name="Text 0"/>
          <p:cNvSpPr/>
          <p:nvPr/>
        </p:nvSpPr>
        <p:spPr>
          <a:xfrm>
            <a:off x="793826" y="4115780"/>
            <a:ext cx="13042748" cy="1133981"/>
          </a:xfrm>
          <a:prstGeom prst="rect">
            <a:avLst/>
          </a:prstGeom>
          <a:noFill/>
          <a:ln/>
        </p:spPr>
        <p:txBody>
          <a:bodyPr wrap="square" lIns="0" tIns="0" rIns="0" bIns="0" rtlCol="0" anchor="ctr"/>
          <a:lstStyle/>
          <a:p>
            <a:pPr algn="l" indent="0" marL="0">
              <a:lnSpc>
                <a:spcPts val="4465"/>
              </a:lnSpc>
              <a:buNone/>
            </a:pPr>
            <a:r>
              <a:rPr lang="en-US" sz="3572" dirty="0">
                <a:solidFill>
                  <a:srgbClr val="000000"/>
                </a:solidFill>
                <a:latin typeface="思源宋体-Heavy" pitchFamily="34" charset="0"/>
                <a:ea typeface="思源宋体-Heavy" pitchFamily="34" charset="-122"/>
                <a:cs typeface="思源宋体-Heavy" pitchFamily="34" charset="-120"/>
              </a:rPr>
              <a:t>Focus: Concrete examples of task-switching in complex environments.</a:t>
            </a:r>
            <a:endParaRPr lang="en-US" sz="3572" dirty="0"/>
          </a:p>
        </p:txBody>
      </p:sp>
      <p:sp>
        <p:nvSpPr>
          <p:cNvPr id="5" name="Text 1"/>
          <p:cNvSpPr/>
          <p:nvPr/>
        </p:nvSpPr>
        <p:spPr>
          <a:xfrm>
            <a:off x="793826" y="5504829"/>
            <a:ext cx="13042748" cy="680310"/>
          </a:xfrm>
          <a:prstGeom prst="rect">
            <a:avLst/>
          </a:prstGeom>
          <a:noFill/>
          <a:ln/>
        </p:spPr>
        <p:txBody>
          <a:bodyPr wrap="square" lIns="0" tIns="0" rIns="0" bIns="0" rtlCol="0" anchor="ctr"/>
          <a:lstStyle/>
          <a:p>
            <a:pPr algn="l" indent="0" marL="0">
              <a:lnSpc>
                <a:spcPts val="2233"/>
              </a:lnSpc>
              <a:buNone/>
            </a:pPr>
            <a:r>
              <a:rPr lang="en-US" sz="1786" dirty="0">
                <a:solidFill>
                  <a:srgbClr val="000000"/>
                </a:solidFill>
                <a:latin typeface="思源宋体-Regular" pitchFamily="34" charset="0"/>
                <a:ea typeface="思源宋体-Regular" pitchFamily="34" charset="-122"/>
                <a:cs typeface="思源宋体-Regular" pitchFamily="34" charset="-120"/>
              </a:rPr>
              <a:t>In a landscape where I manage both Asynchronous communication (Agilysys) and Real-time Webhooks (Mews), the mental "re-indexing" required to switch between protocols is significant.</a:t>
            </a:r>
            <a:endParaRPr lang="en-US" sz="1786"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31168"/>
          </a:xfrm>
          <a:prstGeom prst="rect">
            <a:avLst/>
          </a:prstGeom>
        </p:spPr>
      </p:pic>
      <p:pic>
        <p:nvPicPr>
          <p:cNvPr id="3" name="Image 1" descr="preencoded.png">    </p:cNvPr>
          <p:cNvPicPr>
            <a:picLocks noChangeAspect="1"/>
          </p:cNvPicPr>
          <p:nvPr/>
        </p:nvPicPr>
        <p:blipFill>
          <a:blip r:embed="rId2"/>
          <a:stretch>
            <a:fillRect/>
          </a:stretch>
        </p:blipFill>
        <p:spPr>
          <a:xfrm>
            <a:off x="9407302" y="0"/>
            <a:ext cx="5222902" cy="8231168"/>
          </a:xfrm>
          <a:prstGeom prst="rect">
            <a:avLst/>
          </a:prstGeom>
        </p:spPr>
      </p:pic>
      <p:pic>
        <p:nvPicPr>
          <p:cNvPr id="4" name="Image 2" descr="preencoded.png">    </p:cNvPr>
          <p:cNvPicPr>
            <a:picLocks noChangeAspect="1"/>
          </p:cNvPicPr>
          <p:nvPr/>
        </p:nvPicPr>
        <p:blipFill>
          <a:blip r:embed="rId3"/>
          <a:stretch>
            <a:fillRect/>
          </a:stretch>
        </p:blipFill>
        <p:spPr>
          <a:xfrm>
            <a:off x="793826" y="3558004"/>
            <a:ext cx="3943448" cy="3791309"/>
          </a:xfrm>
          <a:prstGeom prst="rect">
            <a:avLst/>
          </a:prstGeom>
        </p:spPr>
      </p:pic>
      <p:pic>
        <p:nvPicPr>
          <p:cNvPr id="5" name="Image 3" descr="preencoded.png">    </p:cNvPr>
          <p:cNvPicPr>
            <a:picLocks noChangeAspect="1"/>
          </p:cNvPicPr>
          <p:nvPr/>
        </p:nvPicPr>
        <p:blipFill>
          <a:blip r:embed="rId4"/>
          <a:stretch>
            <a:fillRect/>
          </a:stretch>
        </p:blipFill>
        <p:spPr>
          <a:xfrm>
            <a:off x="4918625" y="3558004"/>
            <a:ext cx="3943448" cy="3791309"/>
          </a:xfrm>
          <a:prstGeom prst="rect">
            <a:avLst/>
          </a:prstGeom>
        </p:spPr>
      </p:pic>
      <p:pic>
        <p:nvPicPr>
          <p:cNvPr id="6" name="Image 4" descr="preencoded.png">    </p:cNvPr>
          <p:cNvPicPr>
            <a:picLocks noChangeAspect="1"/>
          </p:cNvPicPr>
          <p:nvPr/>
        </p:nvPicPr>
        <p:blipFill>
          <a:blip r:embed="rId5"/>
          <a:stretch>
            <a:fillRect/>
          </a:stretch>
        </p:blipFill>
        <p:spPr>
          <a:xfrm>
            <a:off x="781279" y="3862673"/>
            <a:ext cx="3968543" cy="3499188"/>
          </a:xfrm>
          <a:prstGeom prst="rect">
            <a:avLst/>
          </a:prstGeom>
        </p:spPr>
      </p:pic>
      <p:pic>
        <p:nvPicPr>
          <p:cNvPr id="7" name="Image 5" descr="preencoded.png">    </p:cNvPr>
          <p:cNvPicPr>
            <a:picLocks noChangeAspect="1"/>
          </p:cNvPicPr>
          <p:nvPr/>
        </p:nvPicPr>
        <p:blipFill>
          <a:blip r:embed="rId6"/>
          <a:stretch>
            <a:fillRect/>
          </a:stretch>
        </p:blipFill>
        <p:spPr>
          <a:xfrm>
            <a:off x="4906078" y="3862673"/>
            <a:ext cx="3968543" cy="3499188"/>
          </a:xfrm>
          <a:prstGeom prst="rect">
            <a:avLst/>
          </a:prstGeom>
        </p:spPr>
      </p:pic>
      <p:pic>
        <p:nvPicPr>
          <p:cNvPr id="8" name="Image 6" descr="preencoded.png">    </p:cNvPr>
          <p:cNvPicPr>
            <a:picLocks noChangeAspect="1"/>
          </p:cNvPicPr>
          <p:nvPr/>
        </p:nvPicPr>
        <p:blipFill>
          <a:blip r:embed="rId7"/>
          <a:stretch>
            <a:fillRect/>
          </a:stretch>
        </p:blipFill>
        <p:spPr>
          <a:xfrm>
            <a:off x="781279" y="3772096"/>
            <a:ext cx="3968543" cy="115672"/>
          </a:xfrm>
          <a:prstGeom prst="rect">
            <a:avLst/>
          </a:prstGeom>
        </p:spPr>
      </p:pic>
      <p:pic>
        <p:nvPicPr>
          <p:cNvPr id="9" name="Image 7" descr="preencoded.png">    </p:cNvPr>
          <p:cNvPicPr>
            <a:picLocks noChangeAspect="1"/>
          </p:cNvPicPr>
          <p:nvPr/>
        </p:nvPicPr>
        <p:blipFill>
          <a:blip r:embed="rId8"/>
          <a:stretch>
            <a:fillRect/>
          </a:stretch>
        </p:blipFill>
        <p:spPr>
          <a:xfrm>
            <a:off x="4906078" y="3772096"/>
            <a:ext cx="3968543" cy="115672"/>
          </a:xfrm>
          <a:prstGeom prst="rect">
            <a:avLst/>
          </a:prstGeom>
        </p:spPr>
      </p:pic>
      <p:pic>
        <p:nvPicPr>
          <p:cNvPr id="10" name="Image 8" descr="preencoded.png">    </p:cNvPr>
          <p:cNvPicPr>
            <a:picLocks noChangeAspect="1"/>
          </p:cNvPicPr>
          <p:nvPr/>
        </p:nvPicPr>
        <p:blipFill>
          <a:blip r:embed="rId9"/>
          <a:stretch>
            <a:fillRect/>
          </a:stretch>
        </p:blipFill>
        <p:spPr>
          <a:xfrm>
            <a:off x="2493426" y="3558004"/>
            <a:ext cx="544248" cy="544248"/>
          </a:xfrm>
          <a:prstGeom prst="rect">
            <a:avLst/>
          </a:prstGeom>
        </p:spPr>
      </p:pic>
      <p:pic>
        <p:nvPicPr>
          <p:cNvPr id="11" name="Image 9" descr="preencoded.png">    </p:cNvPr>
          <p:cNvPicPr>
            <a:picLocks noChangeAspect="1"/>
          </p:cNvPicPr>
          <p:nvPr/>
        </p:nvPicPr>
        <p:blipFill>
          <a:blip r:embed="rId10"/>
          <a:stretch>
            <a:fillRect/>
          </a:stretch>
        </p:blipFill>
        <p:spPr>
          <a:xfrm>
            <a:off x="6618225" y="3558004"/>
            <a:ext cx="544248" cy="544248"/>
          </a:xfrm>
          <a:prstGeom prst="rect">
            <a:avLst/>
          </a:prstGeom>
        </p:spPr>
      </p:pic>
      <p:sp>
        <p:nvSpPr>
          <p:cNvPr id="12" name="Text 0"/>
          <p:cNvSpPr/>
          <p:nvPr/>
        </p:nvSpPr>
        <p:spPr>
          <a:xfrm>
            <a:off x="793826" y="881659"/>
            <a:ext cx="8068247" cy="906950"/>
          </a:xfrm>
          <a:prstGeom prst="rect">
            <a:avLst/>
          </a:prstGeom>
          <a:noFill/>
          <a:ln/>
        </p:spPr>
        <p:txBody>
          <a:bodyPr wrap="square" lIns="0" tIns="0" rIns="0" bIns="0" rtlCol="0" anchor="ctr"/>
          <a:lstStyle/>
          <a:p>
            <a:pPr algn="l" indent="0" marL="0">
              <a:lnSpc>
                <a:spcPts val="3572"/>
              </a:lnSpc>
              <a:buNone/>
            </a:pPr>
            <a:r>
              <a:rPr lang="en-US" sz="2858" dirty="0">
                <a:solidFill>
                  <a:srgbClr val="000000"/>
                </a:solidFill>
                <a:latin typeface="思源宋体-Heavy" pitchFamily="34" charset="0"/>
                <a:ea typeface="思源宋体-Heavy" pitchFamily="34" charset="-122"/>
                <a:cs typeface="思源宋体-Heavy" pitchFamily="34" charset="-120"/>
              </a:rPr>
              <a:t>Focus: Concrete examples of task-switching in complex environments.</a:t>
            </a:r>
            <a:endParaRPr lang="en-US" sz="2858" dirty="0"/>
          </a:p>
        </p:txBody>
      </p:sp>
      <p:sp>
        <p:nvSpPr>
          <p:cNvPr id="13" name="Text 1"/>
          <p:cNvSpPr/>
          <p:nvPr/>
        </p:nvSpPr>
        <p:spPr>
          <a:xfrm>
            <a:off x="793826" y="1992702"/>
            <a:ext cx="8068247" cy="340155"/>
          </a:xfrm>
          <a:prstGeom prst="rect">
            <a:avLst/>
          </a:prstGeom>
          <a:noFill/>
          <a:ln/>
        </p:spPr>
        <p:txBody>
          <a:bodyPr wrap="none" lIns="0" tIns="0" rIns="0" bIns="0" rtlCol="0" anchor="ctr"/>
          <a:lstStyle/>
          <a:p>
            <a:pPr algn="l" indent="0" marL="0">
              <a:lnSpc>
                <a:spcPts val="2679"/>
              </a:lnSpc>
              <a:buNone/>
            </a:pPr>
            <a:r>
              <a:rPr lang="en-US" sz="2143" dirty="0">
                <a:solidFill>
                  <a:srgbClr val="000000"/>
                </a:solidFill>
                <a:latin typeface="思源宋体-Heavy" pitchFamily="34" charset="0"/>
                <a:ea typeface="思源宋体-Heavy" pitchFamily="34" charset="-122"/>
                <a:cs typeface="思源宋体-Heavy" pitchFamily="34" charset="-120"/>
              </a:rPr>
              <a:t>The "Switching Latency" Metric</a:t>
            </a:r>
            <a:endParaRPr lang="en-US" sz="2143" dirty="0"/>
          </a:p>
        </p:txBody>
      </p:sp>
      <p:sp>
        <p:nvSpPr>
          <p:cNvPr id="14" name="Text 2"/>
          <p:cNvSpPr/>
          <p:nvPr/>
        </p:nvSpPr>
        <p:spPr>
          <a:xfrm>
            <a:off x="793826" y="2536950"/>
            <a:ext cx="8068247" cy="816961"/>
          </a:xfrm>
          <a:prstGeom prst="rect">
            <a:avLst/>
          </a:prstGeom>
          <a:noFill/>
          <a:ln/>
        </p:spPr>
        <p:txBody>
          <a:bodyPr wrap="square" lIns="0" tIns="0" rIns="0" bIns="0" rtlCol="0" anchor="ctr"/>
          <a:lstStyle/>
          <a:p>
            <a:pPr algn="l" indent="0" marL="0">
              <a:lnSpc>
                <a:spcPts val="1786"/>
              </a:lnSpc>
              <a:buNone/>
            </a:pPr>
            <a:r>
              <a:rPr lang="en-US" sz="1429" dirty="0">
                <a:solidFill>
                  <a:srgbClr val="000000"/>
                </a:solidFill>
                <a:latin typeface="思源宋体-Regular" pitchFamily="34" charset="0"/>
                <a:ea typeface="思源宋体-Regular" pitchFamily="34" charset="-122"/>
                <a:cs typeface="思源宋体-Regular" pitchFamily="34" charset="-120"/>
              </a:rPr>
              <a:t>Prior to implementing a centralized workflow, every time I switch from a Shiji transaction error to an Agilysys MinLOS restriction, my brain has to "re-load" an entirely different technical architecture.</a:t>
            </a:r>
            <a:endParaRPr lang="en-US" sz="1429" dirty="0"/>
          </a:p>
        </p:txBody>
      </p:sp>
      <p:sp>
        <p:nvSpPr>
          <p:cNvPr id="15" name="Text 3"/>
          <p:cNvSpPr/>
          <p:nvPr/>
        </p:nvSpPr>
        <p:spPr>
          <a:xfrm>
            <a:off x="987725" y="4159893"/>
            <a:ext cx="3555651" cy="283495"/>
          </a:xfrm>
          <a:prstGeom prst="rect">
            <a:avLst/>
          </a:prstGeom>
          <a:noFill/>
          <a:ln/>
        </p:spPr>
        <p:txBody>
          <a:bodyPr wrap="none" lIns="0" tIns="0" rIns="0" bIns="0" rtlCol="0" anchor="ctr"/>
          <a:lstStyle/>
          <a:p>
            <a:pPr algn="l" indent="0" marL="0">
              <a:lnSpc>
                <a:spcPts val="2233"/>
              </a:lnSpc>
              <a:buNone/>
            </a:pPr>
            <a:r>
              <a:rPr lang="en-US" sz="1786" dirty="0">
                <a:solidFill>
                  <a:srgbClr val="000000"/>
                </a:solidFill>
                <a:latin typeface="思源宋体-Regular" pitchFamily="34" charset="0"/>
                <a:ea typeface="思源宋体-Regular" pitchFamily="34" charset="-122"/>
                <a:cs typeface="思源宋体-Regular" pitchFamily="34" charset="-120"/>
              </a:rPr>
              <a:t>The Situation</a:t>
            </a:r>
            <a:endParaRPr lang="en-US" sz="1786" dirty="0"/>
          </a:p>
        </p:txBody>
      </p:sp>
      <p:sp>
        <p:nvSpPr>
          <p:cNvPr id="16" name="Text 4"/>
          <p:cNvSpPr/>
          <p:nvPr/>
        </p:nvSpPr>
        <p:spPr>
          <a:xfrm>
            <a:off x="2699284" y="3673088"/>
            <a:ext cx="132337" cy="313688"/>
          </a:xfrm>
          <a:prstGeom prst="rect">
            <a:avLst/>
          </a:prstGeom>
          <a:noFill/>
          <a:ln/>
        </p:spPr>
        <p:txBody>
          <a:bodyPr wrap="none" lIns="0" tIns="0" rIns="0" bIns="0" rtlCol="0" anchor="ctr"/>
          <a:lstStyle/>
          <a:p>
            <a:pPr algn="l" indent="0" marL="0">
              <a:lnSpc>
                <a:spcPts val="2058"/>
              </a:lnSpc>
              <a:buNone/>
            </a:pPr>
            <a:r>
              <a:rPr lang="en-US" sz="1715" dirty="0">
                <a:solidFill>
                  <a:srgbClr val="000000"/>
                </a:solidFill>
                <a:latin typeface="思源宋体-Regular" pitchFamily="34" charset="0"/>
                <a:ea typeface="思源宋体-Regular" pitchFamily="34" charset="-122"/>
                <a:cs typeface="思源宋体-Regular" pitchFamily="34" charset="-120"/>
              </a:rPr>
              <a:t>1</a:t>
            </a:r>
            <a:endParaRPr lang="en-US" sz="1715" dirty="0"/>
          </a:p>
        </p:txBody>
      </p:sp>
      <p:sp>
        <p:nvSpPr>
          <p:cNvPr id="17" name="Text 5"/>
          <p:cNvSpPr/>
          <p:nvPr/>
        </p:nvSpPr>
        <p:spPr>
          <a:xfrm>
            <a:off x="987725" y="4530436"/>
            <a:ext cx="3555651" cy="1089281"/>
          </a:xfrm>
          <a:prstGeom prst="rect">
            <a:avLst/>
          </a:prstGeom>
          <a:noFill/>
          <a:ln/>
        </p:spPr>
        <p:txBody>
          <a:bodyPr wrap="square" lIns="0" tIns="0" rIns="0" bIns="0" rtlCol="0" anchor="ctr"/>
          <a:lstStyle/>
          <a:p>
            <a:pPr algn="l" indent="0" marL="0">
              <a:lnSpc>
                <a:spcPts val="1786"/>
              </a:lnSpc>
              <a:buNone/>
            </a:pPr>
            <a:r>
              <a:rPr lang="en-US" sz="1429" dirty="0">
                <a:solidFill>
                  <a:srgbClr val="000000"/>
                </a:solidFill>
                <a:latin typeface="思源宋体-Regular" pitchFamily="34" charset="0"/>
                <a:ea typeface="思源宋体-Regular" pitchFamily="34" charset="-122"/>
                <a:cs typeface="思源宋体-Regular" pitchFamily="34" charset="-120"/>
              </a:rPr>
              <a:t>I am just switching tasks; I am switching languages. Shiji handles Paymaster folios differently than Agilysys handles asynchronous communication.</a:t>
            </a:r>
            <a:endParaRPr lang="en-US" sz="1429" dirty="0"/>
          </a:p>
        </p:txBody>
      </p:sp>
      <p:sp>
        <p:nvSpPr>
          <p:cNvPr id="18" name="Text 6"/>
          <p:cNvSpPr/>
          <p:nvPr/>
        </p:nvSpPr>
        <p:spPr>
          <a:xfrm>
            <a:off x="5112523" y="4159893"/>
            <a:ext cx="3555651" cy="283495"/>
          </a:xfrm>
          <a:prstGeom prst="rect">
            <a:avLst/>
          </a:prstGeom>
          <a:noFill/>
          <a:ln/>
        </p:spPr>
        <p:txBody>
          <a:bodyPr wrap="none" lIns="0" tIns="0" rIns="0" bIns="0" rtlCol="0" anchor="ctr"/>
          <a:lstStyle/>
          <a:p>
            <a:pPr algn="l" indent="0" marL="0">
              <a:lnSpc>
                <a:spcPts val="2233"/>
              </a:lnSpc>
              <a:buNone/>
            </a:pPr>
            <a:r>
              <a:rPr lang="en-US" sz="1786" dirty="0">
                <a:solidFill>
                  <a:srgbClr val="000000"/>
                </a:solidFill>
                <a:latin typeface="思源宋体-Regular" pitchFamily="34" charset="0"/>
                <a:ea typeface="思源宋体-Regular" pitchFamily="34" charset="-122"/>
                <a:cs typeface="思源宋体-Regular" pitchFamily="34" charset="-120"/>
              </a:rPr>
              <a:t>The Metric</a:t>
            </a:r>
            <a:endParaRPr lang="en-US" sz="1786" dirty="0"/>
          </a:p>
        </p:txBody>
      </p:sp>
      <p:sp>
        <p:nvSpPr>
          <p:cNvPr id="19" name="Text 7"/>
          <p:cNvSpPr/>
          <p:nvPr/>
        </p:nvSpPr>
        <p:spPr>
          <a:xfrm>
            <a:off x="5112523" y="4530436"/>
            <a:ext cx="3555651" cy="272320"/>
          </a:xfrm>
          <a:prstGeom prst="rect">
            <a:avLst/>
          </a:prstGeom>
          <a:noFill/>
          <a:ln/>
        </p:spPr>
        <p:txBody>
          <a:bodyPr wrap="none" lIns="0" tIns="0" rIns="0" bIns="0" rtlCol="0" anchor="ctr"/>
          <a:lstStyle/>
          <a:p>
            <a:pPr algn="l" indent="0" marL="0">
              <a:lnSpc>
                <a:spcPts val="1786"/>
              </a:lnSpc>
              <a:buNone/>
            </a:pPr>
            <a:r>
              <a:rPr lang="en-US" sz="1429" dirty="0">
                <a:solidFill>
                  <a:srgbClr val="000000"/>
                </a:solidFill>
                <a:latin typeface="思源宋体-Regular" pitchFamily="34" charset="0"/>
                <a:ea typeface="思源宋体-Regular" pitchFamily="34" charset="-122"/>
                <a:cs typeface="思源宋体-Regular" pitchFamily="34" charset="-120"/>
              </a:rPr>
              <a:t>Switching Latency.</a:t>
            </a:r>
            <a:endParaRPr lang="en-US" sz="1429" dirty="0"/>
          </a:p>
        </p:txBody>
      </p:sp>
      <p:sp>
        <p:nvSpPr>
          <p:cNvPr id="20" name="Text 8"/>
          <p:cNvSpPr/>
          <p:nvPr/>
        </p:nvSpPr>
        <p:spPr>
          <a:xfrm>
            <a:off x="5112523" y="4889805"/>
            <a:ext cx="3555651" cy="816961"/>
          </a:xfrm>
          <a:prstGeom prst="rect">
            <a:avLst/>
          </a:prstGeom>
          <a:noFill/>
          <a:ln/>
        </p:spPr>
        <p:txBody>
          <a:bodyPr wrap="square" lIns="0" tIns="0" rIns="0" bIns="0" rtlCol="0" anchor="ctr"/>
          <a:lstStyle/>
          <a:p>
            <a:pPr algn="l" indent="0" marL="0">
              <a:lnSpc>
                <a:spcPts val="1786"/>
              </a:lnSpc>
              <a:buNone/>
            </a:pPr>
            <a:r>
              <a:rPr lang="en-US" sz="1429" dirty="0">
                <a:solidFill>
                  <a:srgbClr val="000000"/>
                </a:solidFill>
                <a:latin typeface="思源宋体-Regular" pitchFamily="34" charset="0"/>
                <a:ea typeface="思源宋体-Regular" pitchFamily="34" charset="-122"/>
                <a:cs typeface="思源宋体-Regular" pitchFamily="34" charset="-120"/>
              </a:rPr>
              <a:t>    ● Prior: ~25 minutes to "re-index" your brain to a specific PMS API documentation and logic.</a:t>
            </a:r>
            <a:endParaRPr lang="en-US" sz="1429" dirty="0"/>
          </a:p>
        </p:txBody>
      </p:sp>
      <p:sp>
        <p:nvSpPr>
          <p:cNvPr id="21" name="Text 9"/>
          <p:cNvSpPr/>
          <p:nvPr/>
        </p:nvSpPr>
        <p:spPr>
          <a:xfrm>
            <a:off x="5112523" y="5793814"/>
            <a:ext cx="3555651" cy="1361601"/>
          </a:xfrm>
          <a:prstGeom prst="rect">
            <a:avLst/>
          </a:prstGeom>
          <a:noFill/>
          <a:ln/>
        </p:spPr>
        <p:txBody>
          <a:bodyPr wrap="square" lIns="0" tIns="0" rIns="0" bIns="0" rtlCol="0" anchor="ctr"/>
          <a:lstStyle/>
          <a:p>
            <a:pPr algn="l" indent="0" marL="0">
              <a:lnSpc>
                <a:spcPts val="1786"/>
              </a:lnSpc>
              <a:buNone/>
            </a:pPr>
            <a:r>
              <a:rPr lang="en-US" sz="1429" dirty="0">
                <a:solidFill>
                  <a:srgbClr val="000000"/>
                </a:solidFill>
                <a:latin typeface="思源宋体-Regular" pitchFamily="34" charset="0"/>
                <a:ea typeface="思源宋体-Regular" pitchFamily="34" charset="-122"/>
                <a:cs typeface="思源宋体-Regular" pitchFamily="34" charset="-120"/>
              </a:rPr>
              <a:t>        ● Explanation: This is the time spent hunting for specific mapping IDs or remembering why a 401 Unauthorized happens at a specific property part of Cloudbeds integration.</a:t>
            </a:r>
            <a:endParaRPr lang="en-US" sz="1429" dirty="0"/>
          </a:p>
        </p:txBody>
      </p:sp>
      <p:sp>
        <p:nvSpPr>
          <p:cNvPr id="22" name="Text 10"/>
          <p:cNvSpPr/>
          <p:nvPr/>
        </p:nvSpPr>
        <p:spPr>
          <a:xfrm>
            <a:off x="6824083" y="3673088"/>
            <a:ext cx="132337" cy="313688"/>
          </a:xfrm>
          <a:prstGeom prst="rect">
            <a:avLst/>
          </a:prstGeom>
          <a:noFill/>
          <a:ln/>
        </p:spPr>
        <p:txBody>
          <a:bodyPr wrap="none" lIns="0" tIns="0" rIns="0" bIns="0" rtlCol="0" anchor="ctr"/>
          <a:lstStyle/>
          <a:p>
            <a:pPr algn="l" indent="0" marL="0">
              <a:lnSpc>
                <a:spcPts val="2058"/>
              </a:lnSpc>
              <a:buNone/>
            </a:pPr>
            <a:r>
              <a:rPr lang="en-US" sz="1715" dirty="0">
                <a:solidFill>
                  <a:srgbClr val="000000"/>
                </a:solidFill>
                <a:latin typeface="思源宋体-Regular" pitchFamily="34" charset="0"/>
                <a:ea typeface="思源宋体-Regular" pitchFamily="34" charset="-122"/>
                <a:cs typeface="思源宋体-Regular" pitchFamily="34" charset="-120"/>
              </a:rPr>
              <a:t>2</a:t>
            </a:r>
            <a:endParaRPr lang="en-US" sz="1715"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31168"/>
          </a:xfrm>
          <a:prstGeom prst="rect">
            <a:avLst/>
          </a:prstGeom>
        </p:spPr>
      </p:pic>
      <p:pic>
        <p:nvPicPr>
          <p:cNvPr id="3" name="Image 1" descr="preencoded.png">    </p:cNvPr>
          <p:cNvPicPr>
            <a:picLocks noChangeAspect="1"/>
          </p:cNvPicPr>
          <p:nvPr/>
        </p:nvPicPr>
        <p:blipFill>
          <a:blip r:embed="rId2"/>
          <a:stretch>
            <a:fillRect/>
          </a:stretch>
        </p:blipFill>
        <p:spPr>
          <a:xfrm>
            <a:off x="9407302" y="0"/>
            <a:ext cx="5222902" cy="8231168"/>
          </a:xfrm>
          <a:prstGeom prst="rect">
            <a:avLst/>
          </a:prstGeom>
        </p:spPr>
      </p:pic>
      <p:pic>
        <p:nvPicPr>
          <p:cNvPr id="4" name="Image 2" descr="preencoded.png">    </p:cNvPr>
          <p:cNvPicPr>
            <a:picLocks noChangeAspect="1"/>
          </p:cNvPicPr>
          <p:nvPr/>
        </p:nvPicPr>
        <p:blipFill>
          <a:blip r:embed="rId3"/>
          <a:stretch>
            <a:fillRect/>
          </a:stretch>
        </p:blipFill>
        <p:spPr>
          <a:xfrm>
            <a:off x="870680" y="2917689"/>
            <a:ext cx="3880318" cy="4487500"/>
          </a:xfrm>
          <a:prstGeom prst="rect">
            <a:avLst/>
          </a:prstGeom>
        </p:spPr>
      </p:pic>
      <p:pic>
        <p:nvPicPr>
          <p:cNvPr id="5" name="Image 3" descr="preencoded.png">    </p:cNvPr>
          <p:cNvPicPr>
            <a:picLocks noChangeAspect="1"/>
          </p:cNvPicPr>
          <p:nvPr/>
        </p:nvPicPr>
        <p:blipFill>
          <a:blip r:embed="rId4"/>
          <a:stretch>
            <a:fillRect/>
          </a:stretch>
        </p:blipFill>
        <p:spPr>
          <a:xfrm>
            <a:off x="5006850" y="2917689"/>
            <a:ext cx="3880318" cy="4487500"/>
          </a:xfrm>
          <a:prstGeom prst="rect">
            <a:avLst/>
          </a:prstGeom>
        </p:spPr>
      </p:pic>
      <p:pic>
        <p:nvPicPr>
          <p:cNvPr id="6" name="Image 4" descr="preencoded.png">    </p:cNvPr>
          <p:cNvPicPr>
            <a:picLocks noChangeAspect="1"/>
          </p:cNvPicPr>
          <p:nvPr/>
        </p:nvPicPr>
        <p:blipFill>
          <a:blip r:embed="rId5"/>
          <a:stretch>
            <a:fillRect/>
          </a:stretch>
        </p:blipFill>
        <p:spPr>
          <a:xfrm>
            <a:off x="768731" y="2917689"/>
            <a:ext cx="152139" cy="4487500"/>
          </a:xfrm>
          <a:prstGeom prst="rect">
            <a:avLst/>
          </a:prstGeom>
        </p:spPr>
      </p:pic>
      <p:pic>
        <p:nvPicPr>
          <p:cNvPr id="7" name="Image 5" descr="preencoded.png">    </p:cNvPr>
          <p:cNvPicPr>
            <a:picLocks noChangeAspect="1"/>
          </p:cNvPicPr>
          <p:nvPr/>
        </p:nvPicPr>
        <p:blipFill>
          <a:blip r:embed="rId6"/>
          <a:stretch>
            <a:fillRect/>
          </a:stretch>
        </p:blipFill>
        <p:spPr>
          <a:xfrm>
            <a:off x="4904901" y="2917689"/>
            <a:ext cx="152139" cy="4487500"/>
          </a:xfrm>
          <a:prstGeom prst="rect">
            <a:avLst/>
          </a:prstGeom>
        </p:spPr>
      </p:pic>
      <p:sp>
        <p:nvSpPr>
          <p:cNvPr id="8" name="Text 0"/>
          <p:cNvSpPr/>
          <p:nvPr/>
        </p:nvSpPr>
        <p:spPr>
          <a:xfrm>
            <a:off x="793826" y="850878"/>
            <a:ext cx="8068247" cy="1020662"/>
          </a:xfrm>
          <a:prstGeom prst="rect">
            <a:avLst/>
          </a:prstGeom>
          <a:noFill/>
          <a:ln/>
        </p:spPr>
        <p:txBody>
          <a:bodyPr wrap="square" lIns="0" tIns="0" rIns="0" bIns="0" rtlCol="0" anchor="ctr"/>
          <a:lstStyle/>
          <a:p>
            <a:pPr algn="l" indent="0" marL="0">
              <a:lnSpc>
                <a:spcPts val="4019"/>
              </a:lnSpc>
              <a:buNone/>
            </a:pPr>
            <a:r>
              <a:rPr lang="en-US" sz="3215" dirty="0">
                <a:solidFill>
                  <a:srgbClr val="000000"/>
                </a:solidFill>
                <a:latin typeface="思源宋体-Heavy" pitchFamily="34" charset="0"/>
                <a:ea typeface="思源宋体-Heavy" pitchFamily="34" charset="-122"/>
                <a:cs typeface="思源宋体-Heavy" pitchFamily="34" charset="-120"/>
              </a:rPr>
              <a:t>Metric: Fragmented Resolution Time (MTTR)</a:t>
            </a:r>
            <a:endParaRPr lang="en-US" sz="3215" dirty="0"/>
          </a:p>
        </p:txBody>
      </p:sp>
      <p:sp>
        <p:nvSpPr>
          <p:cNvPr id="9" name="Text 1"/>
          <p:cNvSpPr/>
          <p:nvPr/>
        </p:nvSpPr>
        <p:spPr>
          <a:xfrm>
            <a:off x="793826" y="2101120"/>
            <a:ext cx="8068247" cy="612083"/>
          </a:xfrm>
          <a:prstGeom prst="rect">
            <a:avLst/>
          </a:prstGeom>
          <a:noFill/>
          <a:ln/>
        </p:spPr>
        <p:txBody>
          <a:bodyPr wrap="square" lIns="0" tIns="0" rIns="0" bIns="0" rtlCol="0" anchor="ctr"/>
          <a:lstStyle/>
          <a:p>
            <a:pPr algn="l" indent="0" marL="0">
              <a:lnSpc>
                <a:spcPts val="2009"/>
              </a:lnSpc>
              <a:buNone/>
            </a:pPr>
            <a:r>
              <a:rPr lang="en-US" sz="1607" dirty="0">
                <a:solidFill>
                  <a:srgbClr val="000000"/>
                </a:solidFill>
                <a:latin typeface="思源宋体-Regular" pitchFamily="34" charset="0"/>
                <a:ea typeface="思源宋体-Regular" pitchFamily="34" charset="-122"/>
                <a:cs typeface="思源宋体-Regular" pitchFamily="34" charset="-120"/>
              </a:rPr>
              <a:t>The "Mean Time to Resolve" (MTTR) is often inflated not by the difficulty of the fix, but by the "start-stop" nature of the work.</a:t>
            </a:r>
            <a:endParaRPr lang="en-US" sz="1607" dirty="0"/>
          </a:p>
        </p:txBody>
      </p:sp>
      <p:sp>
        <p:nvSpPr>
          <p:cNvPr id="10" name="Text 2"/>
          <p:cNvSpPr/>
          <p:nvPr/>
        </p:nvSpPr>
        <p:spPr>
          <a:xfrm>
            <a:off x="1099868" y="3171972"/>
            <a:ext cx="3396847" cy="318981"/>
          </a:xfrm>
          <a:prstGeom prst="rect">
            <a:avLst/>
          </a:prstGeom>
          <a:noFill/>
          <a:ln/>
        </p:spPr>
        <p:txBody>
          <a:bodyPr wrap="none" lIns="0" tIns="0" rIns="0" bIns="0" rtlCol="0" anchor="ctr"/>
          <a:lstStyle/>
          <a:p>
            <a:pPr algn="l" indent="0" marL="0">
              <a:lnSpc>
                <a:spcPts val="2512"/>
              </a:lnSpc>
              <a:buNone/>
            </a:pPr>
            <a:r>
              <a:rPr lang="en-US" sz="2009" dirty="0">
                <a:solidFill>
                  <a:srgbClr val="000000"/>
                </a:solidFill>
                <a:latin typeface="思源宋体-Regular" pitchFamily="34" charset="0"/>
                <a:ea typeface="思源宋体-Regular" pitchFamily="34" charset="-122"/>
                <a:cs typeface="思源宋体-Regular" pitchFamily="34" charset="-120"/>
              </a:rPr>
              <a:t>The Situation</a:t>
            </a:r>
            <a:endParaRPr lang="en-US" sz="2009" dirty="0"/>
          </a:p>
        </p:txBody>
      </p:sp>
      <p:sp>
        <p:nvSpPr>
          <p:cNvPr id="11" name="Text 3"/>
          <p:cNvSpPr/>
          <p:nvPr/>
        </p:nvSpPr>
        <p:spPr>
          <a:xfrm>
            <a:off x="1099868" y="3588785"/>
            <a:ext cx="3396847" cy="1836250"/>
          </a:xfrm>
          <a:prstGeom prst="rect">
            <a:avLst/>
          </a:prstGeom>
          <a:noFill/>
          <a:ln/>
        </p:spPr>
        <p:txBody>
          <a:bodyPr wrap="square" lIns="0" tIns="0" rIns="0" bIns="0" rtlCol="0" anchor="ctr"/>
          <a:lstStyle/>
          <a:p>
            <a:pPr algn="l" indent="0" marL="0">
              <a:lnSpc>
                <a:spcPts val="2009"/>
              </a:lnSpc>
              <a:buNone/>
            </a:pPr>
            <a:r>
              <a:rPr lang="en-US" sz="1607" dirty="0">
                <a:solidFill>
                  <a:srgbClr val="000000"/>
                </a:solidFill>
                <a:latin typeface="思源宋体-Regular" pitchFamily="34" charset="0"/>
                <a:ea typeface="思源宋体-Regular" pitchFamily="34" charset="-122"/>
                <a:cs typeface="思源宋体-Regular" pitchFamily="34" charset="-120"/>
              </a:rPr>
              <a:t>You might start investigating a FLYR/Ruby sync issue, get interrupted by a Jira ticket regarding a Mews webhook failure, and then move to an OHIP FOLIO error.</a:t>
            </a:r>
            <a:endParaRPr lang="en-US" sz="1607" dirty="0"/>
          </a:p>
        </p:txBody>
      </p:sp>
      <p:sp>
        <p:nvSpPr>
          <p:cNvPr id="12" name="Text 4"/>
          <p:cNvSpPr/>
          <p:nvPr/>
        </p:nvSpPr>
        <p:spPr>
          <a:xfrm>
            <a:off x="5236038" y="3171972"/>
            <a:ext cx="3396847" cy="318981"/>
          </a:xfrm>
          <a:prstGeom prst="rect">
            <a:avLst/>
          </a:prstGeom>
          <a:noFill/>
          <a:ln/>
        </p:spPr>
        <p:txBody>
          <a:bodyPr wrap="none" lIns="0" tIns="0" rIns="0" bIns="0" rtlCol="0" anchor="ctr"/>
          <a:lstStyle/>
          <a:p>
            <a:pPr algn="l" indent="0" marL="0">
              <a:lnSpc>
                <a:spcPts val="2512"/>
              </a:lnSpc>
              <a:buNone/>
            </a:pPr>
            <a:r>
              <a:rPr lang="en-US" sz="2009" dirty="0">
                <a:solidFill>
                  <a:srgbClr val="000000"/>
                </a:solidFill>
                <a:latin typeface="思源宋体-Regular" pitchFamily="34" charset="0"/>
                <a:ea typeface="思源宋体-Regular" pitchFamily="34" charset="-122"/>
                <a:cs typeface="思源宋体-Regular" pitchFamily="34" charset="-120"/>
              </a:rPr>
              <a:t>The Metric</a:t>
            </a:r>
            <a:endParaRPr lang="en-US" sz="2009" dirty="0"/>
          </a:p>
        </p:txBody>
      </p:sp>
      <p:sp>
        <p:nvSpPr>
          <p:cNvPr id="13" name="Text 5"/>
          <p:cNvSpPr/>
          <p:nvPr/>
        </p:nvSpPr>
        <p:spPr>
          <a:xfrm>
            <a:off x="5236038" y="3588785"/>
            <a:ext cx="3396847" cy="306042"/>
          </a:xfrm>
          <a:prstGeom prst="rect">
            <a:avLst/>
          </a:prstGeom>
          <a:noFill/>
          <a:ln/>
        </p:spPr>
        <p:txBody>
          <a:bodyPr wrap="none" lIns="0" tIns="0" rIns="0" bIns="0" rtlCol="0" anchor="ctr"/>
          <a:lstStyle/>
          <a:p>
            <a:pPr algn="l" indent="0" marL="0">
              <a:lnSpc>
                <a:spcPts val="2009"/>
              </a:lnSpc>
              <a:buNone/>
            </a:pPr>
            <a:r>
              <a:rPr lang="en-US" sz="1607" dirty="0">
                <a:solidFill>
                  <a:srgbClr val="000000"/>
                </a:solidFill>
                <a:latin typeface="思源宋体-Regular" pitchFamily="34" charset="0"/>
                <a:ea typeface="思源宋体-Regular" pitchFamily="34" charset="-122"/>
                <a:cs typeface="思源宋体-Regular" pitchFamily="34" charset="-120"/>
              </a:rPr>
              <a:t>Active vs. Elapsed Time Ratio.</a:t>
            </a:r>
            <a:endParaRPr lang="en-US" sz="1607" dirty="0"/>
          </a:p>
        </p:txBody>
      </p:sp>
      <p:sp>
        <p:nvSpPr>
          <p:cNvPr id="14" name="Text 6"/>
          <p:cNvSpPr/>
          <p:nvPr/>
        </p:nvSpPr>
        <p:spPr>
          <a:xfrm>
            <a:off x="5236038" y="3992658"/>
            <a:ext cx="3396847" cy="918125"/>
          </a:xfrm>
          <a:prstGeom prst="rect">
            <a:avLst/>
          </a:prstGeom>
          <a:noFill/>
          <a:ln/>
        </p:spPr>
        <p:txBody>
          <a:bodyPr wrap="square" lIns="0" tIns="0" rIns="0" bIns="0" rtlCol="0" anchor="ctr"/>
          <a:lstStyle/>
          <a:p>
            <a:pPr algn="l" indent="0" marL="0">
              <a:lnSpc>
                <a:spcPts val="2009"/>
              </a:lnSpc>
              <a:buNone/>
            </a:pPr>
            <a:r>
              <a:rPr lang="en-US" sz="1607" dirty="0">
                <a:solidFill>
                  <a:srgbClr val="000000"/>
                </a:solidFill>
                <a:latin typeface="思源宋体-Regular" pitchFamily="34" charset="0"/>
                <a:ea typeface="思源宋体-Regular" pitchFamily="34" charset="-122"/>
                <a:cs typeface="思源宋体-Regular" pitchFamily="34" charset="-120"/>
              </a:rPr>
              <a:t>    ● Prior: A task that requires 2 hours of active work takes 3 days of elapsed time to finish.</a:t>
            </a:r>
            <a:endParaRPr lang="en-US" sz="1607" dirty="0"/>
          </a:p>
        </p:txBody>
      </p:sp>
      <p:sp>
        <p:nvSpPr>
          <p:cNvPr id="15" name="Text 7"/>
          <p:cNvSpPr/>
          <p:nvPr/>
        </p:nvSpPr>
        <p:spPr>
          <a:xfrm>
            <a:off x="5236038" y="5008614"/>
            <a:ext cx="3396847" cy="2142292"/>
          </a:xfrm>
          <a:prstGeom prst="rect">
            <a:avLst/>
          </a:prstGeom>
          <a:noFill/>
          <a:ln/>
        </p:spPr>
        <p:txBody>
          <a:bodyPr wrap="square" lIns="0" tIns="0" rIns="0" bIns="0" rtlCol="0" anchor="ctr"/>
          <a:lstStyle/>
          <a:p>
            <a:pPr algn="l" indent="0" marL="0">
              <a:lnSpc>
                <a:spcPts val="2009"/>
              </a:lnSpc>
              <a:buNone/>
            </a:pPr>
            <a:r>
              <a:rPr lang="en-US" sz="1607" dirty="0">
                <a:solidFill>
                  <a:srgbClr val="000000"/>
                </a:solidFill>
                <a:latin typeface="思源宋体-Regular" pitchFamily="34" charset="0"/>
                <a:ea typeface="思源宋体-Regular" pitchFamily="34" charset="-122"/>
                <a:cs typeface="思源宋体-Regular" pitchFamily="34" charset="-120"/>
              </a:rPr>
              <a:t>        ● Explanation: Because I am constantly pulled into "firefighting" mode for different integrations, complex logic (like tax breakdowns in OHIP) gets pushed to the next day, losing momentum.</a:t>
            </a:r>
            <a:endParaRPr lang="en-US" sz="1607"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31168"/>
          </a:xfrm>
          <a:prstGeom prst="rect">
            <a:avLst/>
          </a:prstGeom>
        </p:spPr>
      </p:pic>
      <p:graphicFrame>
        <p:nvGraphicFramePr>
          <p:cNvPr id="10" name="Table 0"/>
          <p:cNvGraphicFramePr>
            <a:graphicFrameLocks noGrp="1"/>
          </p:cNvGraphicFramePr>
          <p:nvPr>
            <p:extLst>
              <p:ext uri="{D42A27DB-BD31-4B8C-83A1-F6EECF244321}">
                <p14:modId xmlns:p14="http://schemas.microsoft.com/office/powerpoint/2010/main" val="1579011935"/>
              </p:ext>
            </p:extLst>
          </p:nvPr>
        </p:nvGraphicFramePr>
        <p:xfrm>
          <a:off x="793826" y="2045049"/>
          <a:ext cx="13042748" cy="4962933"/>
        </p:xfrm>
        <a:graphic>
          <a:graphicData uri="http://schemas.openxmlformats.org/drawingml/2006/table">
            <a:tbl>
              <a:tblPr/>
              <a:tblGrid>
                <a:gridCol w="6512159"/>
                <a:gridCol w="6512159"/>
              </a:tblGrid>
              <a:tr h="652471">
                <a:tc>
                  <a:txBody>
                    <a:bodyPr/>
                    <a:lstStyle/>
                    <a:p>
                      <a:pPr algn="l" indent="0" marL="0">
                        <a:lnSpc>
                          <a:spcPts val="2233"/>
                        </a:lnSpc>
                        <a:buNone/>
                      </a:pPr>
                      <a:r>
                        <a:rPr lang="en-US" sz="1786" dirty="0">
                          <a:solidFill>
                            <a:srgbClr val="FFFFFF"/>
                          </a:solidFill>
                          <a:latin typeface="思源宋体-Regular" pitchFamily="34" charset="0"/>
                          <a:ea typeface="思源宋体-Regular" pitchFamily="34" charset="-122"/>
                          <a:cs typeface="思源宋体-Regular" pitchFamily="34" charset="-120"/>
                        </a:rPr>
                        <a:t>Feature</a:t>
                      </a:r>
                      <a:endParaRPr lang="en-US" sz="1200" dirty="0"/>
                    </a:p>
                  </a:txBody>
                  <a:tcPr marL="226822" marR="226822" marT="136093" marB="136093" anchor="ctr">
                    <a:lnL w="3912" cap="flat" cmpd="sng" algn="ctr">
                      <a:solidFill>
                        <a:srgbClr val="D9D9D9"/>
                      </a:solidFill>
                      <a:prstDash val="solid"/>
                      <a:round/>
                      <a:headEnd type="none" w="med" len="med"/>
                      <a:tailEnd type="none" w="med" len="med"/>
                    </a:lnL>
                    <a:lnR w="3912" cap="flat" cmpd="sng" algn="ctr">
                      <a:solidFill>
                        <a:srgbClr val="D9D9D9"/>
                      </a:solidFill>
                      <a:prstDash val="solid"/>
                      <a:round/>
                      <a:headEnd type="none" w="med" len="med"/>
                      <a:tailEnd type="none" w="med" len="med"/>
                    </a:lnR>
                    <a:lnT w="3912" cap="flat" cmpd="sng" algn="ctr">
                      <a:solidFill>
                        <a:srgbClr val="D9D9D9"/>
                      </a:solidFill>
                      <a:prstDash val="solid"/>
                      <a:round/>
                      <a:headEnd type="none" w="med" len="med"/>
                      <a:tailEnd type="none" w="med" len="med"/>
                    </a:lnT>
                    <a:lnB w="3912" cap="flat" cmpd="sng" algn="ctr">
                      <a:solidFill>
                        <a:srgbClr val="D9D9D9"/>
                      </a:solidFill>
                      <a:prstDash val="solid"/>
                      <a:round/>
                      <a:headEnd type="none" w="med" len="med"/>
                      <a:tailEnd type="none" w="med" len="med"/>
                    </a:lnB>
                    <a:solidFill>
                      <a:srgbClr val="502E29"/>
                    </a:solidFill>
                  </a:tcPr>
                </a:tc>
                <a:tc>
                  <a:txBody>
                    <a:bodyPr/>
                    <a:lstStyle/>
                    <a:p>
                      <a:pPr algn="l" indent="0" marL="0">
                        <a:lnSpc>
                          <a:spcPts val="2233"/>
                        </a:lnSpc>
                        <a:buNone/>
                      </a:pPr>
                      <a:r>
                        <a:rPr lang="en-US" sz="1786" dirty="0">
                          <a:solidFill>
                            <a:srgbClr val="FFFFFF"/>
                          </a:solidFill>
                          <a:latin typeface="思源宋体-Regular" pitchFamily="34" charset="0"/>
                          <a:ea typeface="思源宋体-Regular" pitchFamily="34" charset="-122"/>
                          <a:cs typeface="思源宋体-Regular" pitchFamily="34" charset="-120"/>
                        </a:rPr>
                        <a:t>Prior to Resolution (Current State)</a:t>
                      </a:r>
                      <a:endParaRPr lang="en-US" sz="1200" dirty="0"/>
                    </a:p>
                  </a:txBody>
                  <a:tcPr marL="226822" marR="226822" marT="136093" marB="136093" anchor="ctr">
                    <a:lnL w="3912" cap="flat" cmpd="sng" algn="ctr">
                      <a:solidFill>
                        <a:srgbClr val="D9D9D9"/>
                      </a:solidFill>
                      <a:prstDash val="solid"/>
                      <a:round/>
                      <a:headEnd type="none" w="med" len="med"/>
                      <a:tailEnd type="none" w="med" len="med"/>
                    </a:lnL>
                    <a:lnR w="3912" cap="flat" cmpd="sng" algn="ctr">
                      <a:solidFill>
                        <a:srgbClr val="D9D9D9"/>
                      </a:solidFill>
                      <a:prstDash val="solid"/>
                      <a:round/>
                      <a:headEnd type="none" w="med" len="med"/>
                      <a:tailEnd type="none" w="med" len="med"/>
                    </a:lnR>
                    <a:lnT w="3912" cap="flat" cmpd="sng" algn="ctr">
                      <a:solidFill>
                        <a:srgbClr val="D9D9D9"/>
                      </a:solidFill>
                      <a:prstDash val="solid"/>
                      <a:round/>
                      <a:headEnd type="none" w="med" len="med"/>
                      <a:tailEnd type="none" w="med" len="med"/>
                    </a:lnT>
                    <a:lnB w="3912" cap="flat" cmpd="sng" algn="ctr">
                      <a:solidFill>
                        <a:srgbClr val="D9D9D9"/>
                      </a:solidFill>
                      <a:prstDash val="solid"/>
                      <a:round/>
                      <a:headEnd type="none" w="med" len="med"/>
                      <a:tailEnd type="none" w="med" len="med"/>
                    </a:lnB>
                    <a:solidFill>
                      <a:srgbClr val="502E29"/>
                    </a:solidFill>
                  </a:tcPr>
                </a:tc>
              </a:tr>
              <a:tr h="991254">
                <a:tc>
                  <a:txBody>
                    <a:bodyPr/>
                    <a:lstStyle/>
                    <a:p>
                      <a:pPr algn="l" indent="0" marL="0">
                        <a:lnSpc>
                          <a:spcPts val="2233"/>
                        </a:lnSpc>
                        <a:buNone/>
                      </a:pPr>
                      <a:r>
                        <a:rPr lang="en-US" sz="1786" dirty="0">
                          <a:solidFill>
                            <a:srgbClr val="000000"/>
                          </a:solidFill>
                          <a:latin typeface="思源宋体-Regular" pitchFamily="34" charset="0"/>
                          <a:ea typeface="思源宋体-Regular" pitchFamily="34" charset="-122"/>
                          <a:cs typeface="思源宋体-Regular" pitchFamily="34" charset="-120"/>
                        </a:rPr>
                        <a:t>Context Switches</a:t>
                      </a:r>
                      <a:endParaRPr lang="en-US" sz="1200" dirty="0"/>
                    </a:p>
                  </a:txBody>
                  <a:tcPr marL="226822" marR="226822" marT="136093" marB="136093" anchor="ctr">
                    <a:lnL w="3912" cap="flat" cmpd="sng" algn="ctr">
                      <a:solidFill>
                        <a:srgbClr val="D9D9D9"/>
                      </a:solidFill>
                      <a:prstDash val="solid"/>
                      <a:round/>
                      <a:headEnd type="none" w="med" len="med"/>
                      <a:tailEnd type="none" w="med" len="med"/>
                    </a:lnL>
                    <a:lnR w="3912" cap="flat" cmpd="sng" algn="ctr">
                      <a:solidFill>
                        <a:srgbClr val="D9D9D9"/>
                      </a:solidFill>
                      <a:prstDash val="solid"/>
                      <a:round/>
                      <a:headEnd type="none" w="med" len="med"/>
                      <a:tailEnd type="none" w="med" len="med"/>
                    </a:lnR>
                    <a:lnT w="3912" cap="flat" cmpd="sng" algn="ctr">
                      <a:solidFill>
                        <a:srgbClr val="D9D9D9"/>
                      </a:solidFill>
                      <a:prstDash val="solid"/>
                      <a:round/>
                      <a:headEnd type="none" w="med" len="med"/>
                      <a:tailEnd type="none" w="med" len="med"/>
                    </a:lnT>
                    <a:lnB w="3912" cap="flat" cmpd="sng" algn="ctr">
                      <a:solidFill>
                        <a:srgbClr val="D9D9D9"/>
                      </a:solidFill>
                      <a:prstDash val="solid"/>
                      <a:round/>
                      <a:headEnd type="none" w="med" len="med"/>
                      <a:tailEnd type="none" w="med" len="med"/>
                    </a:lnB>
                    <a:solidFill>
                      <a:srgbClr val="D4A9A6">
                        <a:alpha val="50000"/>
                      </a:srgbClr>
                    </a:solidFill>
                  </a:tcPr>
                </a:tc>
                <a:tc>
                  <a:txBody>
                    <a:bodyPr/>
                    <a:lstStyle/>
                    <a:p>
                      <a:pPr algn="l" indent="0" marL="0">
                        <a:lnSpc>
                          <a:spcPts val="2233"/>
                        </a:lnSpc>
                        <a:buNone/>
                      </a:pPr>
                      <a:r>
                        <a:rPr lang="en-US" sz="1786" dirty="0">
                          <a:solidFill>
                            <a:srgbClr val="000000"/>
                          </a:solidFill>
                          <a:latin typeface="思源宋体-Regular" pitchFamily="34" charset="0"/>
                          <a:ea typeface="思源宋体-Regular" pitchFamily="34" charset="-122"/>
                          <a:cs typeface="思源宋体-Regular" pitchFamily="34" charset="-120"/>
                        </a:rPr>
                        <a:t>12–15 per day.Triggered by Slack pings, multi-PMS troubleshooting, and varying API protocols.</a:t>
                      </a:r>
                      <a:endParaRPr lang="en-US" sz="1200" dirty="0"/>
                    </a:p>
                  </a:txBody>
                  <a:tcPr marL="226822" marR="226822" marT="136093" marB="136093" anchor="ctr">
                    <a:lnL w="3912" cap="flat" cmpd="sng" algn="ctr">
                      <a:solidFill>
                        <a:srgbClr val="D9D9D9"/>
                      </a:solidFill>
                      <a:prstDash val="solid"/>
                      <a:round/>
                      <a:headEnd type="none" w="med" len="med"/>
                      <a:tailEnd type="none" w="med" len="med"/>
                    </a:lnL>
                    <a:lnR w="3912" cap="flat" cmpd="sng" algn="ctr">
                      <a:solidFill>
                        <a:srgbClr val="D9D9D9"/>
                      </a:solidFill>
                      <a:prstDash val="solid"/>
                      <a:round/>
                      <a:headEnd type="none" w="med" len="med"/>
                      <a:tailEnd type="none" w="med" len="med"/>
                    </a:lnR>
                    <a:lnT w="3912" cap="flat" cmpd="sng" algn="ctr">
                      <a:solidFill>
                        <a:srgbClr val="D9D9D9"/>
                      </a:solidFill>
                      <a:prstDash val="solid"/>
                      <a:round/>
                      <a:headEnd type="none" w="med" len="med"/>
                      <a:tailEnd type="none" w="med" len="med"/>
                    </a:lnT>
                    <a:lnB w="3912" cap="flat" cmpd="sng" algn="ctr">
                      <a:solidFill>
                        <a:srgbClr val="D9D9D9"/>
                      </a:solidFill>
                      <a:prstDash val="solid"/>
                      <a:round/>
                      <a:headEnd type="none" w="med" len="med"/>
                      <a:tailEnd type="none" w="med" len="med"/>
                    </a:lnB>
                    <a:solidFill>
                      <a:srgbClr val="D4A9A6">
                        <a:alpha val="50000"/>
                      </a:srgbClr>
                    </a:solidFill>
                  </a:tcPr>
                </a:tc>
              </a:tr>
              <a:tr h="1330036">
                <a:tc>
                  <a:txBody>
                    <a:bodyPr/>
                    <a:lstStyle/>
                    <a:p>
                      <a:pPr algn="l" indent="0" marL="0">
                        <a:lnSpc>
                          <a:spcPts val="2233"/>
                        </a:lnSpc>
                        <a:buNone/>
                      </a:pPr>
                      <a:r>
                        <a:rPr lang="en-US" sz="1786" dirty="0">
                          <a:solidFill>
                            <a:srgbClr val="000000"/>
                          </a:solidFill>
                          <a:latin typeface="思源宋体-Regular" pitchFamily="34" charset="0"/>
                          <a:ea typeface="思源宋体-Regular" pitchFamily="34" charset="-122"/>
                          <a:cs typeface="思源宋体-Regular" pitchFamily="34" charset="-120"/>
                        </a:rPr>
                        <a:t>Attention Residue</a:t>
                      </a:r>
                      <a:endParaRPr lang="en-US" sz="1200" dirty="0"/>
                    </a:p>
                  </a:txBody>
                  <a:tcPr marL="226822" marR="226822" marT="136093" marB="136093" anchor="ctr">
                    <a:lnL w="3912" cap="flat" cmpd="sng" algn="ctr">
                      <a:solidFill>
                        <a:srgbClr val="D9D9D9"/>
                      </a:solidFill>
                      <a:prstDash val="solid"/>
                      <a:round/>
                      <a:headEnd type="none" w="med" len="med"/>
                      <a:tailEnd type="none" w="med" len="med"/>
                    </a:lnL>
                    <a:lnR w="3912" cap="flat" cmpd="sng" algn="ctr">
                      <a:solidFill>
                        <a:srgbClr val="D9D9D9"/>
                      </a:solidFill>
                      <a:prstDash val="solid"/>
                      <a:round/>
                      <a:headEnd type="none" w="med" len="med"/>
                      <a:tailEnd type="none" w="med" len="med"/>
                    </a:lnR>
                    <a:lnT w="3912" cap="flat" cmpd="sng" algn="ctr">
                      <a:solidFill>
                        <a:srgbClr val="D9D9D9"/>
                      </a:solidFill>
                      <a:prstDash val="solid"/>
                      <a:round/>
                      <a:headEnd type="none" w="med" len="med"/>
                      <a:tailEnd type="none" w="med" len="med"/>
                    </a:lnT>
                    <a:lnB w="3912" cap="flat" cmpd="sng" algn="ctr">
                      <a:solidFill>
                        <a:srgbClr val="D9D9D9"/>
                      </a:solidFill>
                      <a:prstDash val="solid"/>
                      <a:round/>
                      <a:headEnd type="none" w="med" len="med"/>
                      <a:tailEnd type="none" w="med" len="med"/>
                    </a:lnB>
                    <a:solidFill>
                      <a:srgbClr val="D4A9A6">
                        <a:alpha val="50000"/>
                      </a:srgbClr>
                    </a:solidFill>
                  </a:tcPr>
                </a:tc>
                <a:tc>
                  <a:txBody>
                    <a:bodyPr/>
                    <a:lstStyle/>
                    <a:p>
                      <a:pPr algn="l" indent="0" marL="0">
                        <a:lnSpc>
                          <a:spcPts val="2233"/>
                        </a:lnSpc>
                        <a:buNone/>
                      </a:pPr>
                      <a:r>
                        <a:rPr lang="en-US" sz="1786" dirty="0">
                          <a:solidFill>
                            <a:srgbClr val="000000"/>
                          </a:solidFill>
                          <a:latin typeface="思源宋体-Regular" pitchFamily="34" charset="0"/>
                          <a:ea typeface="思源宋体-Regular" pitchFamily="34" charset="-122"/>
                          <a:cs typeface="思源宋体-Regular" pitchFamily="34" charset="-120"/>
                        </a:rPr>
                        <a:t>High.While working on Agilysys confirmation IDs, you are still mentally troubleshooting the Shiji migration errors.</a:t>
                      </a:r>
                      <a:endParaRPr lang="en-US" sz="1200" dirty="0"/>
                    </a:p>
                  </a:txBody>
                  <a:tcPr marL="226822" marR="226822" marT="136093" marB="136093" anchor="ctr">
                    <a:lnL w="3912" cap="flat" cmpd="sng" algn="ctr">
                      <a:solidFill>
                        <a:srgbClr val="D9D9D9"/>
                      </a:solidFill>
                      <a:prstDash val="solid"/>
                      <a:round/>
                      <a:headEnd type="none" w="med" len="med"/>
                      <a:tailEnd type="none" w="med" len="med"/>
                    </a:lnL>
                    <a:lnR w="3912" cap="flat" cmpd="sng" algn="ctr">
                      <a:solidFill>
                        <a:srgbClr val="D9D9D9"/>
                      </a:solidFill>
                      <a:prstDash val="solid"/>
                      <a:round/>
                      <a:headEnd type="none" w="med" len="med"/>
                      <a:tailEnd type="none" w="med" len="med"/>
                    </a:lnR>
                    <a:lnT w="3912" cap="flat" cmpd="sng" algn="ctr">
                      <a:solidFill>
                        <a:srgbClr val="D9D9D9"/>
                      </a:solidFill>
                      <a:prstDash val="solid"/>
                      <a:round/>
                      <a:headEnd type="none" w="med" len="med"/>
                      <a:tailEnd type="none" w="med" len="med"/>
                    </a:lnT>
                    <a:lnB w="3912" cap="flat" cmpd="sng" algn="ctr">
                      <a:solidFill>
                        <a:srgbClr val="D9D9D9"/>
                      </a:solidFill>
                      <a:prstDash val="solid"/>
                      <a:round/>
                      <a:headEnd type="none" w="med" len="med"/>
                      <a:tailEnd type="none" w="med" len="med"/>
                    </a:lnB>
                    <a:solidFill>
                      <a:srgbClr val="D4A9A6">
                        <a:alpha val="50000"/>
                      </a:srgbClr>
                    </a:solidFill>
                  </a:tcPr>
                </a:tc>
              </a:tr>
              <a:tr h="991254">
                <a:tc>
                  <a:txBody>
                    <a:bodyPr/>
                    <a:lstStyle/>
                    <a:p>
                      <a:pPr algn="l" indent="0" marL="0">
                        <a:lnSpc>
                          <a:spcPts val="2233"/>
                        </a:lnSpc>
                        <a:buNone/>
                      </a:pPr>
                      <a:r>
                        <a:rPr lang="en-US" sz="1786" dirty="0">
                          <a:solidFill>
                            <a:srgbClr val="000000"/>
                          </a:solidFill>
                          <a:latin typeface="思源宋体-Regular" pitchFamily="34" charset="0"/>
                          <a:ea typeface="思源宋体-Regular" pitchFamily="34" charset="-122"/>
                          <a:cs typeface="思源宋体-Regular" pitchFamily="34" charset="-120"/>
                        </a:rPr>
                        <a:t>Documentation Access</a:t>
                      </a:r>
                      <a:endParaRPr lang="en-US" sz="1200" dirty="0"/>
                    </a:p>
                  </a:txBody>
                  <a:tcPr marL="226822" marR="226822" marT="136093" marB="136093" anchor="ctr">
                    <a:lnL w="3912" cap="flat" cmpd="sng" algn="ctr">
                      <a:solidFill>
                        <a:srgbClr val="D9D9D9"/>
                      </a:solidFill>
                      <a:prstDash val="solid"/>
                      <a:round/>
                      <a:headEnd type="none" w="med" len="med"/>
                      <a:tailEnd type="none" w="med" len="med"/>
                    </a:lnL>
                    <a:lnR w="3912" cap="flat" cmpd="sng" algn="ctr">
                      <a:solidFill>
                        <a:srgbClr val="D9D9D9"/>
                      </a:solidFill>
                      <a:prstDash val="solid"/>
                      <a:round/>
                      <a:headEnd type="none" w="med" len="med"/>
                      <a:tailEnd type="none" w="med" len="med"/>
                    </a:lnR>
                    <a:lnT w="3912" cap="flat" cmpd="sng" algn="ctr">
                      <a:solidFill>
                        <a:srgbClr val="D9D9D9"/>
                      </a:solidFill>
                      <a:prstDash val="solid"/>
                      <a:round/>
                      <a:headEnd type="none" w="med" len="med"/>
                      <a:tailEnd type="none" w="med" len="med"/>
                    </a:lnT>
                    <a:lnB w="3912" cap="flat" cmpd="sng" algn="ctr">
                      <a:solidFill>
                        <a:srgbClr val="D9D9D9"/>
                      </a:solidFill>
                      <a:prstDash val="solid"/>
                      <a:round/>
                      <a:headEnd type="none" w="med" len="med"/>
                      <a:tailEnd type="none" w="med" len="med"/>
                    </a:lnB>
                    <a:solidFill>
                      <a:srgbClr val="D4A9A6">
                        <a:alpha val="50000"/>
                      </a:srgbClr>
                    </a:solidFill>
                  </a:tcPr>
                </a:tc>
                <a:tc>
                  <a:txBody>
                    <a:bodyPr/>
                    <a:lstStyle/>
                    <a:p>
                      <a:pPr algn="l" indent="0" marL="0">
                        <a:lnSpc>
                          <a:spcPts val="2233"/>
                        </a:lnSpc>
                        <a:buNone/>
                      </a:pPr>
                      <a:r>
                        <a:rPr lang="en-US" sz="1786" dirty="0">
                          <a:solidFill>
                            <a:srgbClr val="000000"/>
                          </a:solidFill>
                          <a:latin typeface="思源宋体-Regular" pitchFamily="34" charset="0"/>
                          <a:ea typeface="思源宋体-Regular" pitchFamily="34" charset="-122"/>
                          <a:cs typeface="思源宋体-Regular" pitchFamily="34" charset="-120"/>
                        </a:rPr>
                        <a:t>Linear/Manual.Searching through disparate PDFs, Jira logs, and emails for each specific PMS.</a:t>
                      </a:r>
                      <a:endParaRPr lang="en-US" sz="1200" dirty="0"/>
                    </a:p>
                  </a:txBody>
                  <a:tcPr marL="226822" marR="226822" marT="136093" marB="136093" anchor="ctr">
                    <a:lnL w="3912" cap="flat" cmpd="sng" algn="ctr">
                      <a:solidFill>
                        <a:srgbClr val="D9D9D9"/>
                      </a:solidFill>
                      <a:prstDash val="solid"/>
                      <a:round/>
                      <a:headEnd type="none" w="med" len="med"/>
                      <a:tailEnd type="none" w="med" len="med"/>
                    </a:lnL>
                    <a:lnR w="3912" cap="flat" cmpd="sng" algn="ctr">
                      <a:solidFill>
                        <a:srgbClr val="D9D9D9"/>
                      </a:solidFill>
                      <a:prstDash val="solid"/>
                      <a:round/>
                      <a:headEnd type="none" w="med" len="med"/>
                      <a:tailEnd type="none" w="med" len="med"/>
                    </a:lnR>
                    <a:lnT w="3912" cap="flat" cmpd="sng" algn="ctr">
                      <a:solidFill>
                        <a:srgbClr val="D9D9D9"/>
                      </a:solidFill>
                      <a:prstDash val="solid"/>
                      <a:round/>
                      <a:headEnd type="none" w="med" len="med"/>
                      <a:tailEnd type="none" w="med" len="med"/>
                    </a:lnT>
                    <a:lnB w="3912" cap="flat" cmpd="sng" algn="ctr">
                      <a:solidFill>
                        <a:srgbClr val="D9D9D9"/>
                      </a:solidFill>
                      <a:prstDash val="solid"/>
                      <a:round/>
                      <a:headEnd type="none" w="med" len="med"/>
                      <a:tailEnd type="none" w="med" len="med"/>
                    </a:lnB>
                    <a:solidFill>
                      <a:srgbClr val="D4A9A6">
                        <a:alpha val="50000"/>
                      </a:srgbClr>
                    </a:solidFill>
                  </a:tcPr>
                </a:tc>
              </a:tr>
              <a:tr h="991254">
                <a:tc>
                  <a:txBody>
                    <a:bodyPr/>
                    <a:lstStyle/>
                    <a:p>
                      <a:pPr algn="l" indent="0" marL="0">
                        <a:lnSpc>
                          <a:spcPts val="2233"/>
                        </a:lnSpc>
                        <a:buNone/>
                      </a:pPr>
                      <a:r>
                        <a:rPr lang="en-US" sz="1786" dirty="0">
                          <a:solidFill>
                            <a:srgbClr val="000000"/>
                          </a:solidFill>
                          <a:latin typeface="思源宋体-Regular" pitchFamily="34" charset="0"/>
                          <a:ea typeface="思源宋体-Regular" pitchFamily="34" charset="-122"/>
                          <a:cs typeface="思源宋体-Regular" pitchFamily="34" charset="-120"/>
                        </a:rPr>
                        <a:t>Error Rate</a:t>
                      </a:r>
                      <a:endParaRPr lang="en-US" sz="1200" dirty="0"/>
                    </a:p>
                  </a:txBody>
                  <a:tcPr marL="226822" marR="226822" marT="136093" marB="136093" anchor="ctr">
                    <a:lnL w="3912" cap="flat" cmpd="sng" algn="ctr">
                      <a:solidFill>
                        <a:srgbClr val="D9D9D9"/>
                      </a:solidFill>
                      <a:prstDash val="solid"/>
                      <a:round/>
                      <a:headEnd type="none" w="med" len="med"/>
                      <a:tailEnd type="none" w="med" len="med"/>
                    </a:lnL>
                    <a:lnR w="3912" cap="flat" cmpd="sng" algn="ctr">
                      <a:solidFill>
                        <a:srgbClr val="D9D9D9"/>
                      </a:solidFill>
                      <a:prstDash val="solid"/>
                      <a:round/>
                      <a:headEnd type="none" w="med" len="med"/>
                      <a:tailEnd type="none" w="med" len="med"/>
                    </a:lnR>
                    <a:lnT w="3912" cap="flat" cmpd="sng" algn="ctr">
                      <a:solidFill>
                        <a:srgbClr val="D9D9D9"/>
                      </a:solidFill>
                      <a:prstDash val="solid"/>
                      <a:round/>
                      <a:headEnd type="none" w="med" len="med"/>
                      <a:tailEnd type="none" w="med" len="med"/>
                    </a:lnT>
                    <a:lnB w="3912" cap="flat" cmpd="sng" algn="ctr">
                      <a:solidFill>
                        <a:srgbClr val="D9D9D9"/>
                      </a:solidFill>
                      <a:prstDash val="solid"/>
                      <a:round/>
                      <a:headEnd type="none" w="med" len="med"/>
                      <a:tailEnd type="none" w="med" len="med"/>
                    </a:lnB>
                    <a:solidFill>
                      <a:srgbClr val="D4A9A6">
                        <a:alpha val="50000"/>
                      </a:srgbClr>
                    </a:solidFill>
                  </a:tcPr>
                </a:tc>
                <a:tc>
                  <a:txBody>
                    <a:bodyPr/>
                    <a:lstStyle/>
                    <a:p>
                      <a:pPr algn="l" indent="0" marL="0">
                        <a:lnSpc>
                          <a:spcPts val="2233"/>
                        </a:lnSpc>
                        <a:buNone/>
                      </a:pPr>
                      <a:r>
                        <a:rPr lang="en-US" sz="1786" dirty="0">
                          <a:solidFill>
                            <a:srgbClr val="000000"/>
                          </a:solidFill>
                          <a:latin typeface="思源宋体-Regular" pitchFamily="34" charset="0"/>
                          <a:ea typeface="思源宋体-Regular" pitchFamily="34" charset="-122"/>
                          <a:cs typeface="思源宋体-Regular" pitchFamily="34" charset="-120"/>
                        </a:rPr>
                        <a:t>Higher potentialfor "cross-pollination" errors (e.g., applying Mews logic to a Shiji problem).</a:t>
                      </a:r>
                      <a:endParaRPr lang="en-US" sz="1200" dirty="0"/>
                    </a:p>
                  </a:txBody>
                  <a:tcPr marL="226822" marR="226822" marT="136093" marB="136093" anchor="ctr">
                    <a:lnL w="3912" cap="flat" cmpd="sng" algn="ctr">
                      <a:solidFill>
                        <a:srgbClr val="D9D9D9"/>
                      </a:solidFill>
                      <a:prstDash val="solid"/>
                      <a:round/>
                      <a:headEnd type="none" w="med" len="med"/>
                      <a:tailEnd type="none" w="med" len="med"/>
                    </a:lnL>
                    <a:lnR w="3912" cap="flat" cmpd="sng" algn="ctr">
                      <a:solidFill>
                        <a:srgbClr val="D9D9D9"/>
                      </a:solidFill>
                      <a:prstDash val="solid"/>
                      <a:round/>
                      <a:headEnd type="none" w="med" len="med"/>
                      <a:tailEnd type="none" w="med" len="med"/>
                    </a:lnR>
                    <a:lnT w="3912" cap="flat" cmpd="sng" algn="ctr">
                      <a:solidFill>
                        <a:srgbClr val="D9D9D9"/>
                      </a:solidFill>
                      <a:prstDash val="solid"/>
                      <a:round/>
                      <a:headEnd type="none" w="med" len="med"/>
                      <a:tailEnd type="none" w="med" len="med"/>
                    </a:lnT>
                    <a:lnB w="3912" cap="flat" cmpd="sng" algn="ctr">
                      <a:solidFill>
                        <a:srgbClr val="D9D9D9"/>
                      </a:solidFill>
                      <a:prstDash val="solid"/>
                      <a:round/>
                      <a:headEnd type="none" w="med" len="med"/>
                      <a:tailEnd type="none" w="med" len="med"/>
                    </a:lnB>
                    <a:solidFill>
                      <a:srgbClr val="D4A9A6">
                        <a:alpha val="50000"/>
                      </a:srgbClr>
                    </a:solidFill>
                  </a:tcPr>
                </a:tc>
              </a:tr>
            </a:tbl>
          </a:graphicData>
        </a:graphic>
      </p:graphicFrame>
      <p:sp>
        <p:nvSpPr>
          <p:cNvPr id="4" name="Text 0"/>
          <p:cNvSpPr/>
          <p:nvPr/>
        </p:nvSpPr>
        <p:spPr>
          <a:xfrm>
            <a:off x="793826" y="1222990"/>
            <a:ext cx="13042748" cy="566991"/>
          </a:xfrm>
          <a:prstGeom prst="rect">
            <a:avLst/>
          </a:prstGeom>
          <a:noFill/>
          <a:ln/>
        </p:spPr>
        <p:txBody>
          <a:bodyPr wrap="none" lIns="0" tIns="0" rIns="0" bIns="0" rtlCol="0" anchor="ctr"/>
          <a:lstStyle/>
          <a:p>
            <a:pPr algn="l" indent="0" marL="0">
              <a:lnSpc>
                <a:spcPts val="4465"/>
              </a:lnSpc>
              <a:buNone/>
            </a:pPr>
            <a:r>
              <a:rPr lang="en-US" sz="3572" dirty="0">
                <a:solidFill>
                  <a:srgbClr val="000000"/>
                </a:solidFill>
                <a:latin typeface="思源宋体-Heavy" pitchFamily="34" charset="0"/>
                <a:ea typeface="思源宋体-Heavy" pitchFamily="34" charset="-122"/>
                <a:cs typeface="思源宋体-Heavy" pitchFamily="34" charset="-120"/>
              </a:rPr>
              <a:t>Metric: Task Switching Frequency</a:t>
            </a:r>
            <a:endParaRPr lang="en-US" sz="3572"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32</Slides>
  <Notes>32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32</vt:i4>
      </vt:variant>
    </vt:vector>
  </HeadingPairs>
  <TitlesOfParts>
    <vt:vector size="35"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2026-02-11T19:38:55Z</dcterms:created>
  <dcterms:modified xsi:type="dcterms:W3CDTF">2026-02-11T19:38:55Z</dcterms:modified>
</cp:coreProperties>
</file>